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8"/>
  </p:notesMasterIdLst>
  <p:handoutMasterIdLst>
    <p:handoutMasterId r:id="rId39"/>
  </p:handoutMasterIdLst>
  <p:sldIdLst>
    <p:sldId id="259" r:id="rId2"/>
    <p:sldId id="776" r:id="rId3"/>
    <p:sldId id="2147479651" r:id="rId4"/>
    <p:sldId id="2147479646" r:id="rId5"/>
    <p:sldId id="2147479653" r:id="rId6"/>
    <p:sldId id="1882" r:id="rId7"/>
    <p:sldId id="1810" r:id="rId8"/>
    <p:sldId id="1684" r:id="rId9"/>
    <p:sldId id="1811" r:id="rId10"/>
    <p:sldId id="2076138173" r:id="rId11"/>
    <p:sldId id="2076138180" r:id="rId12"/>
    <p:sldId id="1800" r:id="rId13"/>
    <p:sldId id="2076138174" r:id="rId14"/>
    <p:sldId id="2076138183" r:id="rId15"/>
    <p:sldId id="1812" r:id="rId16"/>
    <p:sldId id="2076138158" r:id="rId17"/>
    <p:sldId id="2076138184" r:id="rId18"/>
    <p:sldId id="2076138159" r:id="rId19"/>
    <p:sldId id="1813" r:id="rId20"/>
    <p:sldId id="2076138175" r:id="rId21"/>
    <p:sldId id="1814" r:id="rId22"/>
    <p:sldId id="2076138176" r:id="rId23"/>
    <p:sldId id="2076138168" r:id="rId24"/>
    <p:sldId id="2076138161" r:id="rId25"/>
    <p:sldId id="2076138100" r:id="rId26"/>
    <p:sldId id="1806" r:id="rId27"/>
    <p:sldId id="1801" r:id="rId28"/>
    <p:sldId id="2076138162" r:id="rId29"/>
    <p:sldId id="2076138179" r:id="rId30"/>
    <p:sldId id="2076138178" r:id="rId31"/>
    <p:sldId id="9190" r:id="rId32"/>
    <p:sldId id="2076138171" r:id="rId33"/>
    <p:sldId id="2076138170" r:id="rId34"/>
    <p:sldId id="2076138172" r:id="rId35"/>
    <p:sldId id="2241" r:id="rId36"/>
    <p:sldId id="1891"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sign a governance solution" id="{6142562D-2A42-4476-B827-E4D78FD11E65}">
          <p14:sldIdLst>
            <p14:sldId id="259"/>
            <p14:sldId id="776"/>
            <p14:sldId id="2147479651"/>
            <p14:sldId id="2147479646"/>
            <p14:sldId id="2147479653"/>
            <p14:sldId id="1882"/>
            <p14:sldId id="1810"/>
            <p14:sldId id="1684"/>
            <p14:sldId id="1811"/>
            <p14:sldId id="2076138173"/>
            <p14:sldId id="2076138180"/>
            <p14:sldId id="1800"/>
            <p14:sldId id="2076138174"/>
            <p14:sldId id="2076138183"/>
            <p14:sldId id="1812"/>
            <p14:sldId id="2076138158"/>
            <p14:sldId id="2076138184"/>
            <p14:sldId id="2076138159"/>
            <p14:sldId id="1813"/>
            <p14:sldId id="2076138175"/>
            <p14:sldId id="1814"/>
            <p14:sldId id="2076138176"/>
            <p14:sldId id="2076138168"/>
            <p14:sldId id="2076138161"/>
            <p14:sldId id="2076138100"/>
            <p14:sldId id="1806"/>
            <p14:sldId id="1801"/>
            <p14:sldId id="2076138162"/>
            <p14:sldId id="2076138179"/>
            <p14:sldId id="2076138178"/>
            <p14:sldId id="9190"/>
            <p14:sldId id="2076138171"/>
            <p14:sldId id="2076138170"/>
            <p14:sldId id="2076138172"/>
            <p14:sldId id="2241"/>
            <p14:sldId id="1891"/>
          </p14:sldIdLst>
        </p14:section>
        <p14:section name="Extra slides" id="{1DBA5A36-0D5C-47CF-81BA-C04B270DF7B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43A5E"/>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8" autoAdjust="0"/>
    <p:restoredTop sz="72418" autoAdjust="0"/>
  </p:normalViewPr>
  <p:slideViewPr>
    <p:cSldViewPr snapToGrid="0">
      <p:cViewPr varScale="1">
        <p:scale>
          <a:sx n="59" d="100"/>
          <a:sy n="59" d="100"/>
        </p:scale>
        <p:origin x="1291"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82" d="100"/>
          <a:sy n="82" d="100"/>
        </p:scale>
        <p:origin x="3876" y="3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7/7/2025 8:59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7/7/2025 8:58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1100" kern="1200">
        <a:solidFill>
          <a:schemeClr val="tx1"/>
        </a:solidFill>
        <a:latin typeface="+mn-lt"/>
        <a:ea typeface="+mn-ea"/>
        <a:cs typeface="+mn-cs"/>
      </a:defRPr>
    </a:lvl1pPr>
    <a:lvl2pPr marL="212982" indent="-105829"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2pPr>
    <a:lvl3pPr marL="328071"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3pPr>
    <a:lvl4pPr marL="482848" indent="-146838"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4pPr>
    <a:lvl5pPr marL="615134"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e5e13967db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e5e13967db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Why is governance important? </a:t>
            </a:r>
          </a:p>
          <a:p>
            <a:pPr lvl="0"/>
            <a:r>
              <a:rPr lang="en-US" dirty="0"/>
              <a:t>https://learn.microsoft.com/azure/cloud-adoption-framework/govern/methodology</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
        <p:nvSpPr>
          <p:cNvPr id="9" name="Slide Image Placeholder 8">
            <a:extLst>
              <a:ext uri="{FF2B5EF4-FFF2-40B4-BE49-F238E27FC236}">
                <a16:creationId xmlns:a16="http://schemas.microsoft.com/office/drawing/2014/main" id="{119D0024-51DB-928C-9546-A8068454C8BE}"/>
              </a:ext>
            </a:extLst>
          </p:cNvPr>
          <p:cNvSpPr>
            <a:spLocks noGrp="1" noRot="1" noChangeAspect="1"/>
          </p:cNvSpPr>
          <p:nvPr>
            <p:ph type="sldImg"/>
          </p:nvPr>
        </p:nvSpPr>
        <p:spPr/>
      </p:sp>
    </p:spTree>
    <p:extLst>
      <p:ext uri="{BB962C8B-B14F-4D97-AF65-F5344CB8AC3E}">
        <p14:creationId xmlns:p14="http://schemas.microsoft.com/office/powerpoint/2010/main" val="1219517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governance documentation </a:t>
            </a:r>
          </a:p>
          <a:p>
            <a:r>
              <a:rPr lang="en-US" dirty="0"/>
              <a:t>https://learn.microsoft.com/azure/governance/</a:t>
            </a:r>
          </a:p>
          <a:p>
            <a:pPr lvl="0"/>
            <a:r>
              <a:rPr lang="en-US" dirty="0"/>
              <a:t>Overview of Azure subscriptions, management groups, and resources https://learn.microsoft.com/learn/modules/azure-architecture-fundamentals/overview</a:t>
            </a:r>
          </a:p>
          <a:p>
            <a:pPr lvl="0"/>
            <a:r>
              <a:rPr lang="en-US" dirty="0"/>
              <a:t>Organize your Azure resources effectively </a:t>
            </a:r>
          </a:p>
          <a:p>
            <a:pPr lvl="0"/>
            <a:r>
              <a:rPr lang="en-US" dirty="0"/>
              <a:t>https://learn.microsoft.com/azure/cloud-adoption-framework/ready/azure-setup-guide/organize-resources?tabs=AzureManagementGroupsAndHierarchy</a:t>
            </a:r>
          </a:p>
          <a:p>
            <a:endParaRPr lang="en-US" dirty="0"/>
          </a:p>
          <a:p>
            <a:r>
              <a:rPr lang="en-US" dirty="0"/>
              <a:t>Stay at high level there are slides for item in the hierarchy. Review why governance is important. </a:t>
            </a:r>
          </a:p>
          <a:p>
            <a:endParaRPr lang="en-US" dirty="0"/>
          </a:p>
          <a:p>
            <a:pPr marL="171450" indent="-171450">
              <a:buFont typeface="Arial" panose="020B0604020202020204" pitchFamily="34" charset="0"/>
              <a:buChar char="•"/>
            </a:pPr>
            <a:r>
              <a:rPr lang="en-US" dirty="0"/>
              <a:t>Management groups help you manage access, policy, and compliance for multiple subscriptions.</a:t>
            </a:r>
          </a:p>
          <a:p>
            <a:pPr marL="171450" indent="-171450">
              <a:buFont typeface="Arial" panose="020B0604020202020204" pitchFamily="34" charset="0"/>
              <a:buChar char="•"/>
            </a:pPr>
            <a:r>
              <a:rPr lang="en-US" dirty="0"/>
              <a:t>Subscriptions are logical containers that serve as units of management and scale. Subscriptions are also billing boundaries.</a:t>
            </a:r>
          </a:p>
          <a:p>
            <a:pPr marL="171450" indent="-171450">
              <a:buFont typeface="Arial" panose="020B0604020202020204" pitchFamily="34" charset="0"/>
              <a:buChar char="•"/>
            </a:pPr>
            <a:r>
              <a:rPr lang="en-US" dirty="0"/>
              <a:t>Resource groups are logical containers into which Azure resources are deployed and managed.</a:t>
            </a:r>
          </a:p>
          <a:p>
            <a:pPr marL="171450" indent="-171450">
              <a:buFont typeface="Arial" panose="020B0604020202020204" pitchFamily="34" charset="0"/>
              <a:buChar char="•"/>
            </a:pPr>
            <a:r>
              <a:rPr lang="en-US" dirty="0"/>
              <a:t>Resources are instances of services that you create. For example, virtual machines, storage, and SQL databases.</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
        <p:nvSpPr>
          <p:cNvPr id="9" name="Slide Image Placeholder 8">
            <a:extLst>
              <a:ext uri="{FF2B5EF4-FFF2-40B4-BE49-F238E27FC236}">
                <a16:creationId xmlns:a16="http://schemas.microsoft.com/office/drawing/2014/main" id="{81703642-BE0B-C2BC-6357-40395C7285DD}"/>
              </a:ext>
            </a:extLst>
          </p:cNvPr>
          <p:cNvSpPr>
            <a:spLocks noGrp="1" noRot="1" noChangeAspect="1"/>
          </p:cNvSpPr>
          <p:nvPr>
            <p:ph type="sldImg"/>
          </p:nvPr>
        </p:nvSpPr>
        <p:spPr/>
      </p:sp>
    </p:spTree>
    <p:extLst>
      <p:ext uri="{BB962C8B-B14F-4D97-AF65-F5344CB8AC3E}">
        <p14:creationId xmlns:p14="http://schemas.microsoft.com/office/powerpoint/2010/main" val="49295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60417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Should you go for a deeply nested hierarchy, or for a reasonably flat one? Why? </a:t>
            </a:r>
          </a:p>
          <a:p>
            <a:r>
              <a:rPr lang="en-US" dirty="0"/>
              <a:t>How would you organize your management groups? By department/geography/product line/…</a:t>
            </a:r>
          </a:p>
          <a:p>
            <a:r>
              <a:rPr lang="en-US" dirty="0"/>
              <a:t>https://learn.microsoft.com/azure/cloud-adoption-framework/ready/landing-zone/design-area/resource-org-management-groups</a:t>
            </a:r>
          </a:p>
          <a:p>
            <a:endParaRPr lang="en-US" dirty="0"/>
          </a:p>
          <a:p>
            <a:r>
              <a:rPr lang="en-US" dirty="0"/>
              <a:t>Why should you consider a top-level management group? </a:t>
            </a:r>
          </a:p>
          <a:p>
            <a:r>
              <a:rPr lang="en-US" dirty="0"/>
              <a:t>https://learn.microsoft.com/learn/modules/design-governance/3-design-for-management-groups</a:t>
            </a:r>
          </a:p>
          <a:p>
            <a:r>
              <a:rPr lang="en-US" dirty="0"/>
              <a:t>https://learn.microsoft.com/azure/cloud-adoption-framework/ready/landing-zone/design-area/resource-org-management-groups#management-groups-in-the-azure-landing-zone-accelerator</a:t>
            </a:r>
          </a:p>
          <a:p>
            <a:endParaRPr lang="en-US" dirty="0"/>
          </a:p>
          <a:p>
            <a:r>
              <a:rPr lang="en-US" dirty="0"/>
              <a:t>How do you protect your management groups so that not everyone can create/update them? Who can create them? Who can assign a subscription to a management group?</a:t>
            </a:r>
          </a:p>
          <a:p>
            <a:pPr lvl="0"/>
            <a:r>
              <a:rPr lang="en-US" dirty="0"/>
              <a:t>Can I as a subscription owner move my subscription to another management group (and circumvent certain policies)?</a:t>
            </a:r>
          </a:p>
          <a:p>
            <a:r>
              <a:rPr lang="en-US" dirty="0"/>
              <a:t>https://learn.microsoft.com//azure/governance/management-groups/overview#management-group-access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
        <p:nvSpPr>
          <p:cNvPr id="9" name="Slide Image Placeholder 8">
            <a:extLst>
              <a:ext uri="{FF2B5EF4-FFF2-40B4-BE49-F238E27FC236}">
                <a16:creationId xmlns:a16="http://schemas.microsoft.com/office/drawing/2014/main" id="{FE2BF162-075E-513F-D145-88AD962360FF}"/>
              </a:ext>
            </a:extLst>
          </p:cNvPr>
          <p:cNvSpPr>
            <a:spLocks noGrp="1" noRot="1" noChangeAspect="1"/>
          </p:cNvSpPr>
          <p:nvPr>
            <p:ph type="sldImg"/>
          </p:nvPr>
        </p:nvSpPr>
        <p:spPr/>
      </p:sp>
    </p:spTree>
    <p:extLst>
      <p:ext uri="{BB962C8B-B14F-4D97-AF65-F5344CB8AC3E}">
        <p14:creationId xmlns:p14="http://schemas.microsoft.com/office/powerpoint/2010/main" val="159211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are Azure management groups? https://learn.microsoft.com/azure/governance/management-groups/overview</a:t>
            </a:r>
          </a:p>
          <a:p>
            <a:pPr lvl="0"/>
            <a:endParaRPr lang="en-US" dirty="0"/>
          </a:p>
          <a:p>
            <a:pPr lvl="0"/>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
        <p:nvSpPr>
          <p:cNvPr id="10" name="Slide Image Placeholder 9">
            <a:extLst>
              <a:ext uri="{FF2B5EF4-FFF2-40B4-BE49-F238E27FC236}">
                <a16:creationId xmlns:a16="http://schemas.microsoft.com/office/drawing/2014/main" id="{D282C68F-90B1-9F57-DE03-B48D64376788}"/>
              </a:ext>
            </a:extLst>
          </p:cNvPr>
          <p:cNvSpPr>
            <a:spLocks noGrp="1" noRot="1" noChangeAspect="1"/>
          </p:cNvSpPr>
          <p:nvPr>
            <p:ph type="sldImg"/>
          </p:nvPr>
        </p:nvSpPr>
        <p:spPr/>
      </p:sp>
    </p:spTree>
    <p:extLst>
      <p:ext uri="{BB962C8B-B14F-4D97-AF65-F5344CB8AC3E}">
        <p14:creationId xmlns:p14="http://schemas.microsoft.com/office/powerpoint/2010/main" val="254267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24964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How will you decide how many subscriptions your organization needs?</a:t>
            </a:r>
          </a:p>
          <a:p>
            <a:r>
              <a:rPr lang="en-US" dirty="0"/>
              <a:t>https://learn.microsoft.com/azure/cloud-adoption-framework/ready/azure-best-practices/scale-subscriptions</a:t>
            </a:r>
          </a:p>
          <a:p>
            <a:r>
              <a:rPr lang="en-US" dirty="0"/>
              <a:t>Will you use a centralized or decentralized approach to subscriptions?</a:t>
            </a:r>
          </a:p>
          <a:p>
            <a:r>
              <a:rPr lang="en-US" dirty="0"/>
              <a:t>https://learn.microsoft.com/azure/cloud-adoption-framework/manage/centralize-operations</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
        <p:nvSpPr>
          <p:cNvPr id="9" name="Slide Image Placeholder 8">
            <a:extLst>
              <a:ext uri="{FF2B5EF4-FFF2-40B4-BE49-F238E27FC236}">
                <a16:creationId xmlns:a16="http://schemas.microsoft.com/office/drawing/2014/main" id="{4FE0624E-C361-A568-450C-6A56768DE077}"/>
              </a:ext>
            </a:extLst>
          </p:cNvPr>
          <p:cNvSpPr>
            <a:spLocks noGrp="1" noRot="1" noChangeAspect="1"/>
          </p:cNvSpPr>
          <p:nvPr>
            <p:ph type="sldImg"/>
          </p:nvPr>
        </p:nvSpPr>
        <p:spPr/>
      </p:sp>
    </p:spTree>
    <p:extLst>
      <p:ext uri="{BB962C8B-B14F-4D97-AF65-F5344CB8AC3E}">
        <p14:creationId xmlns:p14="http://schemas.microsoft.com/office/powerpoint/2010/main" val="254950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Subscription decision guide </a:t>
            </a:r>
          </a:p>
          <a:p>
            <a:pPr lvl="0"/>
            <a:r>
              <a:rPr lang="en-US" dirty="0"/>
              <a:t>https://learn.microsoft.com/azure/cloud-adoption-framework/decision-guides/subscriptions/</a:t>
            </a:r>
          </a:p>
          <a:p>
            <a:endParaRPr lang="en-US" dirty="0"/>
          </a:p>
          <a:p>
            <a:pPr lvl="0"/>
            <a:r>
              <a:rPr lang="en-US" dirty="0"/>
              <a:t>There next slide provides an example. </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
        <p:nvSpPr>
          <p:cNvPr id="9" name="Slide Image Placeholder 8">
            <a:extLst>
              <a:ext uri="{FF2B5EF4-FFF2-40B4-BE49-F238E27FC236}">
                <a16:creationId xmlns:a16="http://schemas.microsoft.com/office/drawing/2014/main" id="{48A5F223-5739-0365-8322-85A3A3CF0BF5}"/>
              </a:ext>
            </a:extLst>
          </p:cNvPr>
          <p:cNvSpPr>
            <a:spLocks noGrp="1" noRot="1" noChangeAspect="1"/>
          </p:cNvSpPr>
          <p:nvPr>
            <p:ph type="sldImg"/>
          </p:nvPr>
        </p:nvSpPr>
        <p:spPr/>
      </p:sp>
    </p:spTree>
    <p:extLst>
      <p:ext uri="{BB962C8B-B14F-4D97-AF65-F5344CB8AC3E}">
        <p14:creationId xmlns:p14="http://schemas.microsoft.com/office/powerpoint/2010/main" val="3757478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may want to bring up that some resources, such as networking, don’t span subscriptions without special configuration.  This is a specific example of how subscriptions can help with isolation and management.</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
        <p:nvSpPr>
          <p:cNvPr id="10" name="Slide Image Placeholder 9">
            <a:extLst>
              <a:ext uri="{FF2B5EF4-FFF2-40B4-BE49-F238E27FC236}">
                <a16:creationId xmlns:a16="http://schemas.microsoft.com/office/drawing/2014/main" id="{F1A8D254-560E-3CC8-1E9D-F2242F91F369}"/>
              </a:ext>
            </a:extLst>
          </p:cNvPr>
          <p:cNvSpPr>
            <a:spLocks noGrp="1" noRot="1" noChangeAspect="1"/>
          </p:cNvSpPr>
          <p:nvPr>
            <p:ph type="sldImg"/>
          </p:nvPr>
        </p:nvSpPr>
        <p:spPr/>
      </p:sp>
    </p:spTree>
    <p:extLst>
      <p:ext uri="{BB962C8B-B14F-4D97-AF65-F5344CB8AC3E}">
        <p14:creationId xmlns:p14="http://schemas.microsoft.com/office/powerpoint/2010/main" val="49295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71292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ask your students about their level of experience. Have they taken AZ-104 (Admin) or another Microsoft course? </a:t>
            </a:r>
          </a:p>
          <a:p>
            <a:r>
              <a:rPr lang="en-US" dirty="0"/>
              <a:t>Microsoft Learn has a series of Fundamental modules for Azure, networking, and security. More modules are added every day and can help students ramp up on Azure basics. https://learn.microsoft.com/learn/browse/?term=fundamentals&amp;terms=fundamentals&amp;products=azure</a:t>
            </a:r>
          </a:p>
          <a:p>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01721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Azure Resource Manager </a:t>
            </a:r>
          </a:p>
          <a:p>
            <a:pPr marL="0" indent="0">
              <a:buFont typeface="Arial" panose="020B0604020202020204" pitchFamily="34" charset="0"/>
              <a:buNone/>
            </a:pPr>
            <a:r>
              <a:rPr lang="en-US" dirty="0"/>
              <a:t>https://docs.microsoft.com/azure/azure-resource-manager/management/overview</a:t>
            </a:r>
          </a:p>
          <a:p>
            <a:pPr marL="0" indent="0">
              <a:buFont typeface="Arial" panose="020B0604020202020204" pitchFamily="34" charset="0"/>
              <a:buNone/>
            </a:pP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57074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84719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Quick review – do not dwell and teach tags this is a WHY you should use tags. </a:t>
            </a:r>
          </a:p>
          <a:p>
            <a:pPr lvl="0"/>
            <a:r>
              <a:rPr lang="en-US" dirty="0"/>
              <a:t>Resource naming and tagging decision guide - https://learn.microsoft.com/azure/cloud-adoption-framework/decision-guides/resource-tagging/</a:t>
            </a:r>
          </a:p>
          <a:p>
            <a:pPr lvl="0"/>
            <a:r>
              <a:rPr lang="en-US" dirty="0"/>
              <a:t>Define your tagging strategy - https://learn.microsoft.com/azure/cloud-adoption-framework/ready/azure-best-practices/resource-tagging</a:t>
            </a:r>
          </a:p>
          <a:p>
            <a:pPr lvl="0"/>
            <a:r>
              <a:rPr lang="en-US" dirty="0"/>
              <a:t>Resource tagging patterns - https://learn.microsoft.com/azure/cloud-adoption-framework/decision-guides/resource-tagging/?toc=/azure/azure-resource-manager/management/toc.json#resource-tagging-patterns</a:t>
            </a:r>
          </a:p>
          <a:p>
            <a:endParaRPr lang="en-US" dirty="0"/>
          </a:p>
          <a:p>
            <a:r>
              <a:rPr lang="en-US" dirty="0"/>
              <a:t>Discussion questions:</a:t>
            </a:r>
          </a:p>
          <a:p>
            <a:r>
              <a:rPr lang="en-US" dirty="0"/>
              <a:t>What are specific examples of leveraging tags? (cost reporting, targeting automation scripts, integrating with 3rd party applications, etc.)</a:t>
            </a:r>
          </a:p>
          <a:p>
            <a:r>
              <a:rPr lang="en-US" dirty="0"/>
              <a:t>Will you implement a chargeback or show back accounting system? Will you need to associate resources with accounting information for departments, business groups, and teams in more detail than a simple subscription-level breakdown allows?</a:t>
            </a:r>
          </a:p>
          <a:p>
            <a:r>
              <a:rPr lang="en-US" dirty="0"/>
              <a:t>Does tagging need to represent details such regulatory compliance requirements for a resource? What about operational details such as uptime requirements, patching schedules, or security requirements?</a:t>
            </a:r>
          </a:p>
          <a:p>
            <a:r>
              <a:rPr lang="en-US" dirty="0"/>
              <a:t>What tags will be required for all resources based on centralized IT policy? What tags will be optional? Are individual teams allowed to implement their own custom tagging schemes?</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
        <p:nvSpPr>
          <p:cNvPr id="9" name="Slide Image Placeholder 8">
            <a:extLst>
              <a:ext uri="{FF2B5EF4-FFF2-40B4-BE49-F238E27FC236}">
                <a16:creationId xmlns:a16="http://schemas.microsoft.com/office/drawing/2014/main" id="{72767316-0179-7BA7-F00D-AF61C56D9B74}"/>
              </a:ext>
            </a:extLst>
          </p:cNvPr>
          <p:cNvSpPr>
            <a:spLocks noGrp="1" noRot="1" noChangeAspect="1"/>
          </p:cNvSpPr>
          <p:nvPr>
            <p:ph type="sldImg"/>
          </p:nvPr>
        </p:nvSpPr>
        <p:spPr/>
      </p:sp>
    </p:spTree>
    <p:extLst>
      <p:ext uri="{BB962C8B-B14F-4D97-AF65-F5344CB8AC3E}">
        <p14:creationId xmlns:p14="http://schemas.microsoft.com/office/powerpoint/2010/main" val="3189077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63317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Policy </a:t>
            </a:r>
          </a:p>
          <a:p>
            <a:r>
              <a:rPr lang="en-US" dirty="0"/>
              <a:t>https://learn.microsoft.com/azure/governance/policy/overview</a:t>
            </a:r>
          </a:p>
          <a:p>
            <a:endParaRPr lang="en-US" dirty="0"/>
          </a:p>
          <a:p>
            <a:r>
              <a:rPr lang="en-US" dirty="0"/>
              <a:t>Azure Built-in Policy List</a:t>
            </a:r>
          </a:p>
          <a:p>
            <a:r>
              <a:rPr lang="en-US" dirty="0"/>
              <a:t>https://learn.microsoft.com/azure/governance/policy/samples/built-in-policies#general</a:t>
            </a:r>
          </a:p>
          <a:p>
            <a:endParaRPr lang="en-US" dirty="0"/>
          </a:p>
          <a:p>
            <a:r>
              <a:rPr lang="en-US" dirty="0"/>
              <a:t>There is a second slide on considerations. </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951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92953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Only grant the access users need </a:t>
            </a:r>
          </a:p>
          <a:p>
            <a:r>
              <a:rPr lang="en-US" dirty="0"/>
              <a:t>https://learn.microsoft.com/azure/role-based-access-control/best-practices#only-grant-the-access-users-need</a:t>
            </a:r>
          </a:p>
          <a:p>
            <a:r>
              <a:rPr lang="en-US" dirty="0"/>
              <a:t>Limit the number of subscription owners </a:t>
            </a:r>
          </a:p>
          <a:p>
            <a:r>
              <a:rPr lang="en-US" dirty="0"/>
              <a:t>https://learn.microsoft.com/azure/role-based-access-control/best-practices#limit-the-number-of-subscription-owners</a:t>
            </a:r>
          </a:p>
          <a:p>
            <a:r>
              <a:rPr lang="en-US" dirty="0"/>
              <a:t>Microsoft Entra Privileged Identity Management</a:t>
            </a:r>
          </a:p>
          <a:p>
            <a:r>
              <a:rPr lang="en-US" dirty="0"/>
              <a:t>https://learn.microsoft.com/azure/role-based-access-control/best-practices#use-azure-ad-privileged-identity-management</a:t>
            </a:r>
          </a:p>
          <a:p>
            <a:r>
              <a:rPr lang="en-US" dirty="0"/>
              <a:t>Assign roles to groups, not users </a:t>
            </a:r>
          </a:p>
          <a:p>
            <a:r>
              <a:rPr lang="en-US" dirty="0"/>
              <a:t>https://learn.microsoft.com/azure/role-based-access-control/best-practices#assign-roles-to-groups-not-users</a:t>
            </a:r>
          </a:p>
          <a:p>
            <a:endParaRPr lang="en-US" dirty="0"/>
          </a:p>
          <a:p>
            <a:r>
              <a:rPr lang="en-US" dirty="0"/>
              <a:t>Discussion: How to allow some users to control the virtual machines in an environment but prevent them from modifying networking and other resources in the same resource group or Azure subscription? Create a role assignment through Azure role-based access control (Azure RBAC). Azure RBAC enables you to create roles that define access permissions. You might create one role that limits access only to virtual machines and a second role that provides administrators with access to everything.</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
        <p:nvSpPr>
          <p:cNvPr id="9" name="Slide Image Placeholder 8">
            <a:extLst>
              <a:ext uri="{FF2B5EF4-FFF2-40B4-BE49-F238E27FC236}">
                <a16:creationId xmlns:a16="http://schemas.microsoft.com/office/drawing/2014/main" id="{8F62E24B-4036-C034-6186-CF66DD928E87}"/>
              </a:ext>
            </a:extLst>
          </p:cNvPr>
          <p:cNvSpPr>
            <a:spLocks noGrp="1" noRot="1" noChangeAspect="1"/>
          </p:cNvSpPr>
          <p:nvPr>
            <p:ph type="sldImg"/>
          </p:nvPr>
        </p:nvSpPr>
        <p:spPr/>
      </p:sp>
    </p:spTree>
    <p:extLst>
      <p:ext uri="{BB962C8B-B14F-4D97-AF65-F5344CB8AC3E}">
        <p14:creationId xmlns:p14="http://schemas.microsoft.com/office/powerpoint/2010/main" val="492953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Discussion: How is policy different from RBAC?  How do they complement one another?</a:t>
            </a:r>
          </a:p>
          <a:p>
            <a:endParaRPr lang="en-US" dirty="0"/>
          </a:p>
          <a:p>
            <a:r>
              <a:rPr lang="en-US" dirty="0">
                <a:ea typeface="Segoe UI" pitchFamily="34" charset="0"/>
                <a:cs typeface="Segoe UI" pitchFamily="34" charset="0"/>
              </a:rPr>
              <a:t>RBAC examples</a:t>
            </a:r>
          </a:p>
          <a:p>
            <a:pPr marL="285750" indent="-285750">
              <a:buFont typeface="Arial" panose="020B0604020202020204" pitchFamily="34" charset="0"/>
              <a:buChar char="•"/>
            </a:pPr>
            <a:r>
              <a:rPr lang="en-US" dirty="0">
                <a:ea typeface="Segoe UI" pitchFamily="34" charset="0"/>
                <a:cs typeface="Segoe UI" pitchFamily="34" charset="0"/>
              </a:rPr>
              <a:t>Does the Admin have the right to deploy? Contributor or owner.</a:t>
            </a:r>
          </a:p>
          <a:p>
            <a:pPr marL="285750" indent="-285750">
              <a:buFont typeface="Arial" panose="020B0604020202020204" pitchFamily="34" charset="0"/>
              <a:buChar char="•"/>
            </a:pPr>
            <a:r>
              <a:rPr lang="en-US" dirty="0">
                <a:ea typeface="Segoe UI" pitchFamily="34" charset="0"/>
                <a:cs typeface="Segoe UI" pitchFamily="34" charset="0"/>
              </a:rPr>
              <a:t>Does the Admin have the right to deploy this resource type? VM contributor.</a:t>
            </a:r>
          </a:p>
          <a:p>
            <a:pPr marL="285750" indent="-285750">
              <a:buFont typeface="Arial" panose="020B0604020202020204" pitchFamily="34" charset="0"/>
              <a:buChar char="•"/>
            </a:pPr>
            <a:r>
              <a:rPr lang="en-US" dirty="0">
                <a:ea typeface="Segoe UI" pitchFamily="34" charset="0"/>
                <a:cs typeface="Segoe UI" pitchFamily="34" charset="0"/>
              </a:rPr>
              <a:t>Does the Admin have the right to deploy this resource group.</a:t>
            </a:r>
          </a:p>
          <a:p>
            <a:endParaRPr lang="en-US" dirty="0"/>
          </a:p>
          <a:p>
            <a:r>
              <a:rPr lang="en-US" dirty="0">
                <a:ea typeface="Segoe UI" pitchFamily="34" charset="0"/>
                <a:cs typeface="Segoe UI" pitchFamily="34" charset="0"/>
              </a:rPr>
              <a:t>Policy examples</a:t>
            </a:r>
          </a:p>
          <a:p>
            <a:pPr marL="285750" indent="-285750">
              <a:buFont typeface="Arial" panose="020B0604020202020204" pitchFamily="34" charset="0"/>
              <a:buChar char="•"/>
            </a:pPr>
            <a:r>
              <a:rPr lang="en-US" dirty="0">
                <a:ea typeface="Segoe UI" pitchFamily="34" charset="0"/>
                <a:cs typeface="Segoe UI" pitchFamily="34" charset="0"/>
              </a:rPr>
              <a:t>Is the region restricted? US West or Europe.</a:t>
            </a:r>
          </a:p>
          <a:p>
            <a:pPr marL="285750" indent="-285750">
              <a:buFont typeface="Arial" panose="020B0604020202020204" pitchFamily="34" charset="0"/>
              <a:buChar char="•"/>
            </a:pPr>
            <a:r>
              <a:rPr lang="en-US" dirty="0">
                <a:ea typeface="Segoe UI" pitchFamily="34" charset="0"/>
                <a:cs typeface="Segoe UI" pitchFamily="34" charset="0"/>
              </a:rPr>
              <a:t>Is the resource type restricted? Only virtual machines.</a:t>
            </a:r>
          </a:p>
          <a:p>
            <a:pPr marL="285750" indent="-285750">
              <a:buFont typeface="Arial" panose="020B0604020202020204" pitchFamily="34" charset="0"/>
              <a:buChar char="•"/>
            </a:pPr>
            <a:r>
              <a:rPr lang="en-US" dirty="0">
                <a:ea typeface="Segoe UI" pitchFamily="34" charset="0"/>
                <a:cs typeface="Segoe UI" pitchFamily="34" charset="0"/>
              </a:rPr>
              <a:t>Should a tag be applied? </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50426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3595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introduce the concept of landing zones and tie together the governance discussion. Keep the discussion at the introductory level. There are two very good Learn modules to help you decide what to cover.  The Introduction module includes the slide diagram. </a:t>
            </a:r>
          </a:p>
          <a:p>
            <a:endParaRPr lang="en-US" dirty="0"/>
          </a:p>
          <a:p>
            <a:r>
              <a:rPr lang="en-US" dirty="0"/>
              <a:t>What are Azure Landing Zones </a:t>
            </a:r>
          </a:p>
          <a:p>
            <a:r>
              <a:rPr lang="en-US" dirty="0"/>
              <a:t>https://learn.microsoft.com/azure/cloud-adoption-framework/ready/landing-zone/</a:t>
            </a:r>
          </a:p>
          <a:p>
            <a:endParaRPr lang="en-US" dirty="0"/>
          </a:p>
          <a:p>
            <a:r>
              <a:rPr lang="en-US" dirty="0"/>
              <a:t>Choose the best Azure landing zone to support your requirements for cloud operations </a:t>
            </a:r>
          </a:p>
          <a:p>
            <a:r>
              <a:rPr lang="en-US" dirty="0"/>
              <a:t>https://learn.microsoft.com/learn/modules/cloud-adoption-framework-ready/</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8624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this slide to your teaching schedule. A more detailed timing table is provided in the Trainer Prep Guide. The table is just a guideline on how you might schedule your class. If you are running behind, consider using the last daily case study as homework. Also, consider using the Module Review questions to recap the day before or after breaks to refocus the class. Some instructors like to complete the case study then use the lecture material for review. Lecture is estimated at 60 – 90 minutes. Case studies are estimated at 60-120 minutes. There is a Fabrikam case study for Day 3 that brings together the previous content. Modules that do not have a formal case study will have a small decision scenario at the end. Be sure to read more about the case studies in the Instructor Solution Guide. </a:t>
            </a:r>
          </a:p>
          <a:p>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5120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71499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 Cost and Accounting</a:t>
            </a:r>
          </a:p>
          <a:p>
            <a:r>
              <a:rPr lang="en-US" dirty="0"/>
              <a:t>https://microsoftlearning.github.io/AZ-305-DesigningMicrosoftAzureInfrastructureSolutions/Instructions/CaseStudy/01-Governance.html</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28408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whiteboard or this slide to discuss student solutions. Use the icons on the right to show where management groups, subscriptions, resource groups, policies, blueprints, and tags could be applied.</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2607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separate Instructor slide for this case study. Use the Instructor solution to discuss how tagging, policy, subscriptions, or resource groups could be used. </a:t>
            </a:r>
          </a:p>
          <a:p>
            <a:r>
              <a:rPr lang="en-US" dirty="0"/>
              <a:t>https://microsoftlearning.github.io/AZ-305-DesigningMicrosoftAzureInfrastructureSolutions/Instructions/CaseStudy/01-Governance.html</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280547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Microsoft Forms – </a:t>
            </a:r>
          </a:p>
          <a:p>
            <a:r>
              <a:rPr lang="en-US" b="0" dirty="0">
                <a:effectLst/>
              </a:rPr>
              <a:t>AZ-305 Design a governance solution (Module 01) - https://forms.office.com/Pages/ShareFormPage.aspx?id=v4j5cvGGr0GRqy180BHbR5NEFZBpuAZBgxPOGXi_gX5UMjBBSElNWTZPTlpRWFZON05LWVBHNVBLSy4u&amp;sharetoken=KocgBG0I1xV4QzU3W1pC&amp;wdLOR=c7339833F-D8F4-4085-BD77-D2FF96DBB871</a:t>
            </a:r>
          </a:p>
          <a:p>
            <a:endParaRPr lang="en-US" b="1" dirty="0">
              <a:effectLst/>
            </a:endParaRPr>
          </a:p>
          <a:p>
            <a:r>
              <a:rPr lang="en-US" b="1" dirty="0">
                <a:effectLst/>
              </a:rPr>
              <a:t>Learn more with self-paced training</a:t>
            </a:r>
          </a:p>
          <a:p>
            <a:br>
              <a:rPr lang="en-US" b="0" dirty="0">
                <a:effectLst/>
              </a:rPr>
            </a:br>
            <a:r>
              <a:rPr lang="en-US" b="0" dirty="0">
                <a:effectLst/>
              </a:rPr>
              <a:t>Control and organize Azure resources with Azure Resource Manager</a:t>
            </a:r>
          </a:p>
          <a:p>
            <a:r>
              <a:rPr lang="en-US" b="0" dirty="0">
                <a:effectLst/>
              </a:rPr>
              <a:t>https://learn.microsoft.com/training/modules/control-and-organize-with-azure-resource-manager/</a:t>
            </a:r>
          </a:p>
          <a:p>
            <a:r>
              <a:rPr lang="en-US" dirty="0"/>
              <a:t>Describe core Azure architectural components - Learn | Microsoft Docs  https://learn.microsoft.com/learn/modules/azure-architecture-fundamentals/</a:t>
            </a:r>
          </a:p>
          <a:p>
            <a:r>
              <a:rPr lang="en-US" b="0" dirty="0">
                <a:effectLst/>
              </a:rPr>
              <a:t>Build a cloud governance strategy on Azure - Learn | Microsoft Docs - https://learn.microsoft.com/learn/modules/build-cloud-governance-strategy-azure/</a:t>
            </a:r>
          </a:p>
          <a:p>
            <a:r>
              <a:rPr lang="en-US" b="0" dirty="0">
                <a:effectLst/>
              </a:rPr>
              <a:t>Introduction to the Microsoft Azure Well Architected Framework</a:t>
            </a:r>
          </a:p>
          <a:p>
            <a:r>
              <a:rPr lang="en-US" b="0" dirty="0">
                <a:effectLst/>
              </a:rPr>
              <a:t>https://learn.microsoft.com/training/modules/azure-well-architected-introduction/</a:t>
            </a:r>
          </a:p>
          <a:p>
            <a:endParaRPr lang="en-US" dirty="0"/>
          </a:p>
          <a:p>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35</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68174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Percentages indicate the relative weight of each area on the exam. The higher the percentage, the more questions you are likely to see in that area.</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Exam AZ-305: Designing Microsoft Azure Infrastructure Solutions - https://learn.microsoft.com/credentials/certifications/exams/az-305/</a:t>
            </a:r>
          </a:p>
          <a:p>
            <a:endParaRPr lang="en-US" dirty="0"/>
          </a:p>
          <a:p>
            <a:endParaRPr lang="en-US" dirty="0"/>
          </a:p>
          <a:p>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60266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AZ-305 Case Study GitHub</a:t>
            </a:r>
          </a:p>
          <a:p>
            <a:r>
              <a:rPr lang="en-US" dirty="0"/>
              <a:t>https://microsoftlearning.github.io/AZ-305-DesigningMicrosoftAzureInfrastructureSolutions/</a:t>
            </a:r>
          </a:p>
          <a:p>
            <a:endParaRPr lang="en-US" dirty="0"/>
          </a:p>
          <a:p>
            <a:r>
              <a:rPr lang="en-US" dirty="0"/>
              <a:t>Be prepared to discuss how students should approach the case studies. How will they participate? Will they be expected to present a solution? What tools are available to them to draw architectures or answer questions? </a:t>
            </a:r>
          </a:p>
          <a:p>
            <a:endParaRPr lang="en-US" dirty="0"/>
          </a:p>
          <a:p>
            <a:r>
              <a:rPr lang="en-US" dirty="0"/>
              <a:t>Use this slide and the next two slides to give students areas to explore and use in class. </a:t>
            </a:r>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4422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sz="1100" dirty="0">
                <a:latin typeface="+mn-lt"/>
              </a:rPr>
              <a:t>Design governance </a:t>
            </a:r>
          </a:p>
          <a:p>
            <a:pPr lvl="0"/>
            <a:r>
              <a:rPr lang="en-US" sz="1100" dirty="0">
                <a:latin typeface="+mn-lt"/>
              </a:rPr>
              <a:t>https://learn.microsoft.com/training/modules/design-governance/</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
        <p:nvSpPr>
          <p:cNvPr id="15" name="Slide Image Placeholder 14">
            <a:extLst>
              <a:ext uri="{FF2B5EF4-FFF2-40B4-BE49-F238E27FC236}">
                <a16:creationId xmlns:a16="http://schemas.microsoft.com/office/drawing/2014/main" id="{7982744C-3FD2-6EDE-0B57-714E7F89CFB7}"/>
              </a:ext>
            </a:extLst>
          </p:cNvPr>
          <p:cNvSpPr>
            <a:spLocks noGrp="1" noRot="1" noChangeAspect="1"/>
          </p:cNvSpPr>
          <p:nvPr>
            <p:ph type="sldImg"/>
          </p:nvPr>
        </p:nvSpPr>
        <p:spPr/>
      </p:sp>
    </p:spTree>
    <p:extLst>
      <p:ext uri="{BB962C8B-B14F-4D97-AF65-F5344CB8AC3E}">
        <p14:creationId xmlns:p14="http://schemas.microsoft.com/office/powerpoint/2010/main" val="220986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Exam page </a:t>
            </a:r>
          </a:p>
          <a:p>
            <a:pPr lvl="0"/>
            <a:r>
              <a:rPr lang="en-US" dirty="0"/>
              <a:t>https://learn.microsoft.com/learn/certifications/exams/az-305</a:t>
            </a:r>
          </a:p>
          <a:p>
            <a:endParaRPr lang="en-US" dirty="0"/>
          </a:p>
          <a:p>
            <a:r>
              <a:rPr lang="en-US" dirty="0"/>
              <a:t>Prerequisites</a:t>
            </a:r>
          </a:p>
          <a:p>
            <a:pPr marL="171450" indent="-171450">
              <a:buFont typeface="Arial" panose="020B0604020202020204" pitchFamily="34" charset="0"/>
              <a:buChar char="•"/>
            </a:pPr>
            <a:r>
              <a:rPr lang="en-US" dirty="0"/>
              <a:t>Conceptual knowledge of governance policies, resource organization, and subscription management.</a:t>
            </a:r>
          </a:p>
          <a:p>
            <a:pPr marL="171450" indent="-171450">
              <a:buFont typeface="Arial" panose="020B0604020202020204" pitchFamily="34" charset="0"/>
              <a:buChar char="•"/>
            </a:pPr>
            <a:r>
              <a:rPr lang="en-US" dirty="0"/>
              <a:t>Working experience with organizing resources, applying governance policies, and enforcing compliance requirements.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
        <p:nvSpPr>
          <p:cNvPr id="9" name="Slide Image Placeholder 8">
            <a:extLst>
              <a:ext uri="{FF2B5EF4-FFF2-40B4-BE49-F238E27FC236}">
                <a16:creationId xmlns:a16="http://schemas.microsoft.com/office/drawing/2014/main" id="{324F1B58-102C-F186-9509-339929CA69EC}"/>
              </a:ext>
            </a:extLst>
          </p:cNvPr>
          <p:cNvSpPr>
            <a:spLocks noGrp="1" noRot="1" noChangeAspect="1"/>
          </p:cNvSpPr>
          <p:nvPr>
            <p:ph type="sldImg"/>
          </p:nvPr>
        </p:nvSpPr>
        <p:spPr/>
      </p:sp>
    </p:spTree>
    <p:extLst>
      <p:ext uri="{BB962C8B-B14F-4D97-AF65-F5344CB8AC3E}">
        <p14:creationId xmlns:p14="http://schemas.microsoft.com/office/powerpoint/2010/main" val="37777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34337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Footer Placeholder 10">
            <a:extLst>
              <a:ext uri="{FF2B5EF4-FFF2-40B4-BE49-F238E27FC236}">
                <a16:creationId xmlns:a16="http://schemas.microsoft.com/office/drawing/2014/main" id="{A2E85BCA-8C5F-EFAA-DEF3-E5518406532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1590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_with Head_Wm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324096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1648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5379854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78559"/>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DC0A7354-6DD3-7EF5-A0C8-244F32CD04C3}"/>
              </a:ext>
            </a:extLst>
          </p:cNvPr>
          <p:cNvSpPr txBox="1"/>
          <p:nvPr userDrawn="1"/>
        </p:nvSpPr>
        <p:spPr>
          <a:xfrm>
            <a:off x="417996" y="2842094"/>
            <a:ext cx="2145583" cy="1323439"/>
          </a:xfrm>
          <a:prstGeom prst="rect">
            <a:avLst/>
          </a:prstGeom>
          <a:noFill/>
        </p:spPr>
        <p:txBody>
          <a:bodyPr wrap="square">
            <a:spAutoFit/>
          </a:bodyPr>
          <a:lstStyle/>
          <a:p>
            <a:r>
              <a:rPr lang="en-US" sz="2000" dirty="0">
                <a:latin typeface="+mj-lt"/>
              </a:rPr>
              <a:t>Check your knowledge questions and review</a:t>
            </a:r>
          </a:p>
        </p:txBody>
      </p:sp>
      <p:sp>
        <p:nvSpPr>
          <p:cNvPr id="10" name="TextBox 9">
            <a:extLst>
              <a:ext uri="{FF2B5EF4-FFF2-40B4-BE49-F238E27FC236}">
                <a16:creationId xmlns:a16="http://schemas.microsoft.com/office/drawing/2014/main" id="{6A9C18C3-A169-D4F1-8375-A19F160EB234}"/>
              </a:ext>
            </a:extLst>
          </p:cNvPr>
          <p:cNvSpPr txBox="1"/>
          <p:nvPr userDrawn="1"/>
        </p:nvSpPr>
        <p:spPr>
          <a:xfrm>
            <a:off x="3674179" y="1857449"/>
            <a:ext cx="6094562" cy="369332"/>
          </a:xfrm>
          <a:prstGeom prst="rect">
            <a:avLst/>
          </a:prstGeom>
          <a:noFill/>
        </p:spPr>
        <p:txBody>
          <a:bodyPr wrap="square">
            <a:spAutoFit/>
          </a:bodyPr>
          <a:lstStyle/>
          <a:p>
            <a:r>
              <a:rPr lang="en-US" sz="1800" dirty="0">
                <a:latin typeface="+mj-lt"/>
              </a:rPr>
              <a:t>Module references</a:t>
            </a:r>
            <a:endParaRPr lang="en-US" dirty="0"/>
          </a:p>
        </p:txBody>
      </p:sp>
    </p:spTree>
    <p:extLst>
      <p:ext uri="{BB962C8B-B14F-4D97-AF65-F5344CB8AC3E}">
        <p14:creationId xmlns:p14="http://schemas.microsoft.com/office/powerpoint/2010/main" val="364354600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4"/>
        <p:cNvGrpSpPr/>
        <p:nvPr/>
      </p:nvGrpSpPr>
      <p:grpSpPr>
        <a:xfrm>
          <a:off x="0" y="0"/>
          <a:ext cx="0" cy="0"/>
          <a:chOff x="0" y="0"/>
          <a:chExt cx="0" cy="0"/>
        </a:xfrm>
      </p:grpSpPr>
      <p:sp>
        <p:nvSpPr>
          <p:cNvPr id="15" name="Google Shape;15;p3"/>
          <p:cNvSpPr/>
          <p:nvPr/>
        </p:nvSpPr>
        <p:spPr>
          <a:xfrm rot="5400000" flipH="1">
            <a:off x="7162945" y="-1476321"/>
            <a:ext cx="3552737" cy="6505373"/>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rgbClr val="CBC4EC">
              <a:alpha val="183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cxnSp>
        <p:nvCxnSpPr>
          <p:cNvPr id="18" name="Google Shape;18;p3"/>
          <p:cNvCxnSpPr/>
          <p:nvPr/>
        </p:nvCxnSpPr>
        <p:spPr>
          <a:xfrm>
            <a:off x="0" y="6718551"/>
            <a:ext cx="12204800" cy="0"/>
          </a:xfrm>
          <a:prstGeom prst="straightConnector1">
            <a:avLst/>
          </a:prstGeom>
          <a:noFill/>
          <a:ln w="76200" cap="flat" cmpd="sng">
            <a:solidFill>
              <a:schemeClr val="accent1"/>
            </a:solidFill>
            <a:prstDash val="solid"/>
            <a:round/>
            <a:headEnd type="none" w="med" len="med"/>
            <a:tailEnd type="none" w="med" len="med"/>
          </a:ln>
        </p:spPr>
      </p:cxnSp>
      <p:cxnSp>
        <p:nvCxnSpPr>
          <p:cNvPr id="19" name="Google Shape;19;p3"/>
          <p:cNvCxnSpPr/>
          <p:nvPr/>
        </p:nvCxnSpPr>
        <p:spPr>
          <a:xfrm>
            <a:off x="0" y="139433"/>
            <a:ext cx="122048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81841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8415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_with Head_Off-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15435311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5" name="TextBox 4">
            <a:extLst>
              <a:ext uri="{FF2B5EF4-FFF2-40B4-BE49-F238E27FC236}">
                <a16:creationId xmlns:a16="http://schemas.microsoft.com/office/drawing/2014/main" id="{FB0C3644-97BA-5FDC-B828-5ADC34453C64}"/>
              </a:ext>
            </a:extLst>
          </p:cNvPr>
          <p:cNvSpPr txBox="1"/>
          <p:nvPr userDrawn="1"/>
        </p:nvSpPr>
        <p:spPr>
          <a:xfrm>
            <a:off x="418643" y="6286701"/>
            <a:ext cx="6094520" cy="261610"/>
          </a:xfrm>
          <a:prstGeom prst="rect">
            <a:avLst/>
          </a:prstGeom>
          <a:noFill/>
        </p:spPr>
        <p:txBody>
          <a:bodyPr wrap="square">
            <a:spAutoFit/>
          </a:bodyPr>
          <a:lstStyle/>
          <a:p>
            <a:pPr defTabSz="914367">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562" r:id="rId4"/>
    <p:sldLayoutId id="2147484680" r:id="rId5"/>
    <p:sldLayoutId id="2147484710" r:id="rId6"/>
    <p:sldLayoutId id="2147484711" r:id="rId7"/>
    <p:sldLayoutId id="2147484712" r:id="rId8"/>
    <p:sldLayoutId id="2147484714" r:id="rId9"/>
    <p:sldLayoutId id="2147484715" r:id="rId10"/>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marutimakwan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11.xml"/><Relationship Id="rId16" Type="http://schemas.openxmlformats.org/officeDocument/2006/relationships/image" Target="../media/image25.svg"/><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6.png"/><Relationship Id="rId7" Type="http://schemas.openxmlformats.org/officeDocument/2006/relationships/image" Target="../media/image24.png"/><Relationship Id="rId12" Type="http://schemas.openxmlformats.org/officeDocument/2006/relationships/image" Target="../media/image19.sv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4.svg"/><Relationship Id="rId11" Type="http://schemas.openxmlformats.org/officeDocument/2006/relationships/image" Target="../media/image18.png"/><Relationship Id="rId5" Type="http://schemas.openxmlformats.org/officeDocument/2006/relationships/image" Target="../media/image33.png"/><Relationship Id="rId10" Type="http://schemas.openxmlformats.org/officeDocument/2006/relationships/image" Target="../media/image15.svg"/><Relationship Id="rId4" Type="http://schemas.openxmlformats.org/officeDocument/2006/relationships/image" Target="../media/image17.sv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oleObject" Target="../embeddings/oleObject1.bin"/><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wmf"/><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icrosoftlearning.github.io/AZ-305-DesigningMicrosoftAzureInfrastructureSolutions/Instructions/CaseStudy/01-Governance.html"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5.png"/><Relationship Id="rId3" Type="http://schemas.openxmlformats.org/officeDocument/2006/relationships/image" Target="../media/image12.png"/><Relationship Id="rId7" Type="http://schemas.openxmlformats.org/officeDocument/2006/relationships/image" Target="../media/image24.png"/><Relationship Id="rId12" Type="http://schemas.openxmlformats.org/officeDocument/2006/relationships/image" Target="../media/image50.sv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5.svg"/><Relationship Id="rId11" Type="http://schemas.openxmlformats.org/officeDocument/2006/relationships/image" Target="../media/image49.png"/><Relationship Id="rId5" Type="http://schemas.openxmlformats.org/officeDocument/2006/relationships/image" Target="../media/image14.png"/><Relationship Id="rId10" Type="http://schemas.openxmlformats.org/officeDocument/2006/relationships/image" Target="../media/image38.svg"/><Relationship Id="rId4" Type="http://schemas.openxmlformats.org/officeDocument/2006/relationships/image" Target="../media/image13.svg"/><Relationship Id="rId9" Type="http://schemas.openxmlformats.org/officeDocument/2006/relationships/image" Target="../media/image37.png"/><Relationship Id="rId14" Type="http://schemas.openxmlformats.org/officeDocument/2006/relationships/image" Target="../media/image36.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learn/modules/control-and-organize-with-azure-resource-manager/"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s://learn.microsoft.com/en-us/training/modules/azure-well-architected-introduction/" TargetMode="External"/><Relationship Id="rId5" Type="http://schemas.openxmlformats.org/officeDocument/2006/relationships/hyperlink" Target="https://docs.microsoft.com/learn/modules/build-cloud-governance-strategy-azure/" TargetMode="External"/><Relationship Id="rId4" Type="http://schemas.openxmlformats.org/officeDocument/2006/relationships/hyperlink" Target="https://docs.microsoft.com/learn/modules/azure-architecture-fundamental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azurecharts.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6"/>
          <p:cNvSpPr txBox="1">
            <a:spLocks noGrp="1"/>
          </p:cNvSpPr>
          <p:nvPr>
            <p:ph type="title" idx="4294967295"/>
          </p:nvPr>
        </p:nvSpPr>
        <p:spPr>
          <a:xfrm>
            <a:off x="998895" y="486977"/>
            <a:ext cx="7388359" cy="1746400"/>
          </a:xfrm>
          <a:prstGeom prst="rect">
            <a:avLst/>
          </a:prstGeom>
        </p:spPr>
        <p:txBody>
          <a:bodyPr spcFirstLastPara="1" vert="horz" wrap="square" lIns="121900" tIns="121900" rIns="121900" bIns="121900" rtlCol="0" anchor="ctr" anchorCtr="0">
            <a:noAutofit/>
          </a:bodyPr>
          <a:lstStyle/>
          <a:p>
            <a:pPr>
              <a:spcBef>
                <a:spcPts val="0"/>
              </a:spcBef>
            </a:pPr>
            <a:r>
              <a:rPr lang="en-US" sz="3600" dirty="0">
                <a:latin typeface="Segoe UI" panose="020B0502040204020203" pitchFamily="34" charset="0"/>
              </a:rPr>
              <a:t>Designing Microsoft</a:t>
            </a:r>
            <a:br>
              <a:rPr lang="en-US" sz="3600" dirty="0">
                <a:latin typeface="Segoe UI" panose="020B0502040204020203" pitchFamily="34" charset="0"/>
              </a:rPr>
            </a:br>
            <a:r>
              <a:rPr lang="en-US" sz="3600" dirty="0">
                <a:latin typeface="Segoe UI" panose="020B0502040204020203" pitchFamily="34" charset="0"/>
              </a:rPr>
              <a:t>Azure Infrastructure Solutions</a:t>
            </a:r>
            <a:endParaRPr lang="en-US" sz="3600" dirty="0">
              <a:solidFill>
                <a:schemeClr val="accent1"/>
              </a:solidFill>
              <a:latin typeface="Segoe UI" panose="020B0502040204020203" pitchFamily="34" charset="0"/>
            </a:endParaRPr>
          </a:p>
        </p:txBody>
      </p:sp>
      <p:cxnSp>
        <p:nvCxnSpPr>
          <p:cNvPr id="470" name="Google Shape;470;p36"/>
          <p:cNvCxnSpPr>
            <a:cxnSpLocks/>
          </p:cNvCxnSpPr>
          <p:nvPr/>
        </p:nvCxnSpPr>
        <p:spPr>
          <a:xfrm>
            <a:off x="1153030" y="1986724"/>
            <a:ext cx="5861724" cy="0"/>
          </a:xfrm>
          <a:prstGeom prst="straightConnector1">
            <a:avLst/>
          </a:prstGeom>
          <a:noFill/>
          <a:ln w="9525" cap="flat" cmpd="sng">
            <a:solidFill>
              <a:schemeClr val="dk1"/>
            </a:solidFill>
            <a:prstDash val="solid"/>
            <a:round/>
            <a:headEnd type="none" w="med" len="med"/>
            <a:tailEnd type="none" w="med" len="med"/>
          </a:ln>
        </p:spPr>
      </p:cxnSp>
      <p:sp>
        <p:nvSpPr>
          <p:cNvPr id="2" name="Rectangle 1">
            <a:extLst>
              <a:ext uri="{FF2B5EF4-FFF2-40B4-BE49-F238E27FC236}">
                <a16:creationId xmlns:a16="http://schemas.microsoft.com/office/drawing/2014/main" id="{2ACEC899-7F54-45C5-369E-A0018CF2FEDB}"/>
              </a:ext>
            </a:extLst>
          </p:cNvPr>
          <p:cNvSpPr/>
          <p:nvPr/>
        </p:nvSpPr>
        <p:spPr>
          <a:xfrm>
            <a:off x="998896" y="4379930"/>
            <a:ext cx="6709595" cy="1600182"/>
          </a:xfrm>
          <a:prstGeom prst="rect">
            <a:avLst/>
          </a:prstGeom>
        </p:spPr>
        <p:txBody>
          <a:bodyPr wrap="square">
            <a:spAutoFit/>
          </a:bodyPr>
          <a:lstStyle/>
          <a:p>
            <a:pPr lvl="0"/>
            <a:r>
              <a:rPr lang="en-US" sz="3199" b="1" dirty="0">
                <a:latin typeface="Segoe UI" panose="020B0502040204020203" pitchFamily="34" charset="0"/>
                <a:cs typeface="Segoe UI" panose="020B0502040204020203" pitchFamily="34" charset="0"/>
              </a:rPr>
              <a:t>Maruti Makwana</a:t>
            </a:r>
          </a:p>
          <a:p>
            <a:r>
              <a:rPr lang="en-US" sz="1799" dirty="0">
                <a:latin typeface="Segoe UI" panose="020B0502040204020203" pitchFamily="34" charset="0"/>
                <a:cs typeface="Segoe UI" panose="020B0502040204020203" pitchFamily="34" charset="0"/>
              </a:rPr>
              <a:t>MCT Corporate Trainer</a:t>
            </a:r>
          </a:p>
          <a:p>
            <a:pPr lvl="0"/>
            <a:r>
              <a:rPr lang="en-US" sz="1600" spc="300" dirty="0">
                <a:solidFill>
                  <a:schemeClr val="accent5">
                    <a:lumMod val="50000"/>
                  </a:schemeClr>
                </a:solidFill>
                <a:latin typeface="Segoe UI" panose="020B0502040204020203" pitchFamily="34" charset="0"/>
                <a:cs typeface="Segoe UI" panose="020B0502040204020203" pitchFamily="34" charset="0"/>
                <a:hlinkClick r:id="rId3"/>
              </a:rPr>
              <a:t>https://www.linkedin.com/in/marutimakwana/</a:t>
            </a:r>
            <a:endParaRPr lang="en-US" sz="1600" spc="300" dirty="0">
              <a:solidFill>
                <a:schemeClr val="accent5">
                  <a:lumMod val="50000"/>
                </a:schemeClr>
              </a:solidFill>
              <a:latin typeface="Segoe UI" panose="020B0502040204020203" pitchFamily="34" charset="0"/>
              <a:cs typeface="Segoe UI" panose="020B0502040204020203" pitchFamily="34" charset="0"/>
            </a:endParaRPr>
          </a:p>
          <a:p>
            <a:pPr lvl="0"/>
            <a:endParaRPr lang="en-US" sz="1600" spc="300" dirty="0">
              <a:solidFill>
                <a:schemeClr val="accent5">
                  <a:lumMod val="50000"/>
                </a:schemeClr>
              </a:solidFill>
              <a:latin typeface="Segoe UI" panose="020B0502040204020203" pitchFamily="34" charset="0"/>
              <a:cs typeface="Segoe UI" panose="020B0502040204020203" pitchFamily="34" charset="0"/>
            </a:endParaRPr>
          </a:p>
          <a:p>
            <a:pPr lvl="0"/>
            <a:r>
              <a:rPr lang="en-US" sz="1600" spc="300" dirty="0">
                <a:solidFill>
                  <a:schemeClr val="accent5">
                    <a:lumMod val="50000"/>
                  </a:schemeClr>
                </a:solidFill>
                <a:latin typeface="Segoe UI" panose="020B0502040204020203" pitchFamily="34" charset="0"/>
                <a:cs typeface="Segoe UI" panose="020B0502040204020203" pitchFamily="34" charset="0"/>
              </a:rPr>
              <a:t>7</a:t>
            </a:r>
            <a:r>
              <a:rPr lang="en-US" sz="1600" spc="300" baseline="30000" dirty="0">
                <a:solidFill>
                  <a:schemeClr val="accent5">
                    <a:lumMod val="50000"/>
                  </a:schemeClr>
                </a:solidFill>
                <a:latin typeface="Segoe UI" panose="020B0502040204020203" pitchFamily="34" charset="0"/>
                <a:cs typeface="Segoe UI" panose="020B0502040204020203" pitchFamily="34" charset="0"/>
              </a:rPr>
              <a:t>th</a:t>
            </a:r>
            <a:r>
              <a:rPr lang="en-US" sz="1600" spc="300" dirty="0">
                <a:solidFill>
                  <a:schemeClr val="accent5">
                    <a:lumMod val="50000"/>
                  </a:schemeClr>
                </a:solidFill>
                <a:latin typeface="Segoe UI" panose="020B0502040204020203" pitchFamily="34" charset="0"/>
                <a:cs typeface="Segoe UI" panose="020B0502040204020203" pitchFamily="34" charset="0"/>
              </a:rPr>
              <a:t>  July 2025</a:t>
            </a:r>
          </a:p>
        </p:txBody>
      </p:sp>
      <p:sp>
        <p:nvSpPr>
          <p:cNvPr id="3" name="Rectangle 2">
            <a:extLst>
              <a:ext uri="{FF2B5EF4-FFF2-40B4-BE49-F238E27FC236}">
                <a16:creationId xmlns:a16="http://schemas.microsoft.com/office/drawing/2014/main" id="{A6A07111-0827-1745-2A22-7379D959F040}"/>
              </a:ext>
            </a:extLst>
          </p:cNvPr>
          <p:cNvSpPr/>
          <p:nvPr/>
        </p:nvSpPr>
        <p:spPr bwMode="auto">
          <a:xfrm>
            <a:off x="489374" y="6167823"/>
            <a:ext cx="4203700" cy="4064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D1EA0-F11D-49CB-96AE-1067B1CE6F87}"/>
              </a:ext>
            </a:extLst>
          </p:cNvPr>
          <p:cNvSpPr>
            <a:spLocks noGrp="1"/>
          </p:cNvSpPr>
          <p:nvPr>
            <p:ph type="title"/>
          </p:nvPr>
        </p:nvSpPr>
        <p:spPr/>
        <p:txBody>
          <a:bodyPr/>
          <a:lstStyle/>
          <a:p>
            <a:r>
              <a:rPr lang="en-US" dirty="0"/>
              <a:t>Design for governance</a:t>
            </a:r>
          </a:p>
        </p:txBody>
      </p:sp>
    </p:spTree>
    <p:extLst>
      <p:ext uri="{BB962C8B-B14F-4D97-AF65-F5344CB8AC3E}">
        <p14:creationId xmlns:p14="http://schemas.microsoft.com/office/powerpoint/2010/main" val="342788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9B73A-7F13-B590-0B03-DA62C8D45E7F}"/>
              </a:ext>
            </a:extLst>
          </p:cNvPr>
          <p:cNvSpPr>
            <a:spLocks noGrp="1"/>
          </p:cNvSpPr>
          <p:nvPr>
            <p:ph type="title"/>
          </p:nvPr>
        </p:nvSpPr>
        <p:spPr/>
        <p:txBody>
          <a:bodyPr/>
          <a:lstStyle/>
          <a:p>
            <a:r>
              <a:rPr lang="en-US" dirty="0"/>
              <a:t>Governance – whiteboard and discussion</a:t>
            </a:r>
          </a:p>
        </p:txBody>
      </p:sp>
      <p:sp>
        <p:nvSpPr>
          <p:cNvPr id="5" name="TextBox 4">
            <a:extLst>
              <a:ext uri="{FF2B5EF4-FFF2-40B4-BE49-F238E27FC236}">
                <a16:creationId xmlns:a16="http://schemas.microsoft.com/office/drawing/2014/main" id="{2448A214-9007-B6A8-179E-4AA23B360B87}"/>
              </a:ext>
            </a:extLst>
          </p:cNvPr>
          <p:cNvSpPr txBox="1"/>
          <p:nvPr/>
        </p:nvSpPr>
        <p:spPr>
          <a:xfrm>
            <a:off x="566090" y="1531848"/>
            <a:ext cx="4533811" cy="2262158"/>
          </a:xfrm>
          <a:prstGeom prst="rect">
            <a:avLst/>
          </a:prstGeom>
          <a:noFill/>
        </p:spPr>
        <p:txBody>
          <a:bodyPr wrap="square">
            <a:spAutoFit/>
          </a:bodyPr>
          <a:lstStyle/>
          <a:p>
            <a:pPr marL="285750" indent="-285750" algn="l">
              <a:spcAft>
                <a:spcPts val="600"/>
              </a:spcAft>
              <a:buFont typeface="Arial" panose="020B0604020202020204" pitchFamily="34" charset="0"/>
              <a:buChar char="•"/>
            </a:pPr>
            <a:r>
              <a:rPr lang="en-US" sz="1800" b="0" i="0" dirty="0">
                <a:effectLst/>
              </a:rPr>
              <a:t>Why is governance important? </a:t>
            </a:r>
          </a:p>
          <a:p>
            <a:pPr marL="285750" indent="-285750" algn="l">
              <a:spcAft>
                <a:spcPts val="600"/>
              </a:spcAft>
              <a:buFont typeface="Arial" panose="020B0604020202020204" pitchFamily="34" charset="0"/>
              <a:buChar char="•"/>
            </a:pPr>
            <a:r>
              <a:rPr lang="en-US" sz="1800" b="0" i="0" dirty="0">
                <a:effectLst/>
              </a:rPr>
              <a:t>Who in your company would be concerned about governance?</a:t>
            </a:r>
          </a:p>
          <a:p>
            <a:pPr marL="285767" indent="-285750">
              <a:spcAft>
                <a:spcPts val="600"/>
              </a:spcAft>
              <a:buFont typeface="Arial" panose="020B0604020202020204" pitchFamily="34" charset="0"/>
              <a:buChar char="•"/>
            </a:pPr>
            <a:r>
              <a:rPr lang="en-US" sz="1800" b="0" i="0" dirty="0">
                <a:effectLst/>
              </a:rPr>
              <a:t>When should you think about implementing governance?</a:t>
            </a:r>
          </a:p>
          <a:p>
            <a:pPr marL="285767" indent="-285750">
              <a:spcAft>
                <a:spcPts val="600"/>
              </a:spcAft>
              <a:buFont typeface="Arial" panose="020B0604020202020204" pitchFamily="34" charset="0"/>
              <a:buChar char="•"/>
            </a:pPr>
            <a:r>
              <a:rPr lang="en-US" sz="1800" b="0" i="0" dirty="0">
                <a:effectLst/>
              </a:rPr>
              <a:t>What could happen if you don’t implement governance?</a:t>
            </a:r>
          </a:p>
        </p:txBody>
      </p:sp>
      <p:pic>
        <p:nvPicPr>
          <p:cNvPr id="7" name="Picture 6" descr="Optional whiteboard diagram for the topic. ">
            <a:extLst>
              <a:ext uri="{FF2B5EF4-FFF2-40B4-BE49-F238E27FC236}">
                <a16:creationId xmlns:a16="http://schemas.microsoft.com/office/drawing/2014/main" id="{AD598E52-25F9-B584-1151-067E0B550028}"/>
              </a:ext>
            </a:extLst>
          </p:cNvPr>
          <p:cNvPicPr>
            <a:picLocks noChangeAspect="1"/>
          </p:cNvPicPr>
          <p:nvPr/>
        </p:nvPicPr>
        <p:blipFill>
          <a:blip r:embed="rId3"/>
          <a:stretch>
            <a:fillRect/>
          </a:stretch>
        </p:blipFill>
        <p:spPr>
          <a:xfrm>
            <a:off x="5495828" y="1336010"/>
            <a:ext cx="5591178" cy="4559284"/>
          </a:xfrm>
          <a:prstGeom prst="rect">
            <a:avLst/>
          </a:prstGeom>
          <a:ln>
            <a:solidFill>
              <a:schemeClr val="tx1"/>
            </a:solidFill>
          </a:ln>
        </p:spPr>
      </p:pic>
    </p:spTree>
    <p:extLst>
      <p:ext uri="{BB962C8B-B14F-4D97-AF65-F5344CB8AC3E}">
        <p14:creationId xmlns:p14="http://schemas.microsoft.com/office/powerpoint/2010/main" val="34115576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Govern resources in Azure</a:t>
            </a:r>
          </a:p>
        </p:txBody>
      </p:sp>
      <p:sp>
        <p:nvSpPr>
          <p:cNvPr id="6" name="Text Placeholder 5">
            <a:extLst>
              <a:ext uri="{FF2B5EF4-FFF2-40B4-BE49-F238E27FC236}">
                <a16:creationId xmlns:a16="http://schemas.microsoft.com/office/drawing/2014/main" id="{0611C0FA-C9EA-4B88-A335-359B9E0D3ED5}"/>
              </a:ext>
            </a:extLst>
          </p:cNvPr>
          <p:cNvSpPr>
            <a:spLocks noGrp="1"/>
          </p:cNvSpPr>
          <p:nvPr>
            <p:ph type="body" sz="quarter" idx="10"/>
          </p:nvPr>
        </p:nvSpPr>
        <p:spPr>
          <a:xfrm>
            <a:off x="432089" y="978559"/>
            <a:ext cx="11341268" cy="430887"/>
          </a:xfrm>
        </p:spPr>
        <p:txBody>
          <a:bodyPr/>
          <a:lstStyle/>
          <a:p>
            <a:r>
              <a:rPr lang="en-US" dirty="0"/>
              <a:t>Governance provides mechanisms and processes to maintain control over your applications and resources in Azure.</a:t>
            </a:r>
          </a:p>
        </p:txBody>
      </p:sp>
      <p:sp>
        <p:nvSpPr>
          <p:cNvPr id="8" name="Text Placeholder 5">
            <a:extLst>
              <a:ext uri="{FF2B5EF4-FFF2-40B4-BE49-F238E27FC236}">
                <a16:creationId xmlns:a16="http://schemas.microsoft.com/office/drawing/2014/main" id="{20B64DA7-4AB1-4A68-9A94-178FA97D5D8C}"/>
              </a:ext>
            </a:extLst>
          </p:cNvPr>
          <p:cNvSpPr txBox="1">
            <a:spLocks/>
          </p:cNvSpPr>
          <p:nvPr/>
        </p:nvSpPr>
        <p:spPr>
          <a:xfrm>
            <a:off x="386696" y="2057467"/>
            <a:ext cx="4693251" cy="33470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000" dirty="0">
                <a:latin typeface="+mn-lt"/>
              </a:rPr>
              <a:t>Determine your requirements, plan your initiatives, and set strategic priorities</a:t>
            </a:r>
          </a:p>
          <a:p>
            <a:pPr marL="342900" indent="-342900">
              <a:spcAft>
                <a:spcPts val="600"/>
              </a:spcAft>
              <a:buFont typeface="Arial" panose="020B0604020202020204" pitchFamily="34" charset="0"/>
              <a:buChar char="•"/>
            </a:pPr>
            <a:r>
              <a:rPr lang="en-US" sz="2000" dirty="0">
                <a:latin typeface="+mn-lt"/>
              </a:rPr>
              <a:t>Plan for governance at every level</a:t>
            </a:r>
            <a:endParaRPr lang="en-US" sz="2000" dirty="0">
              <a:solidFill>
                <a:schemeClr val="tx2">
                  <a:lumMod val="50000"/>
                </a:schemeClr>
              </a:solidFill>
              <a:latin typeface="+mn-lt"/>
            </a:endParaRPr>
          </a:p>
          <a:p>
            <a:pPr marL="511175" lvl="2" indent="-228600">
              <a:spcBef>
                <a:spcPts val="0"/>
              </a:spcBef>
              <a:spcAft>
                <a:spcPts val="600"/>
              </a:spcAft>
              <a:buFont typeface="Arial" panose="020B0604020202020204" pitchFamily="34" charset="0"/>
              <a:buChar char="•"/>
            </a:pPr>
            <a:r>
              <a:rPr lang="en-US" sz="2000" dirty="0">
                <a:latin typeface="+mn-lt"/>
              </a:rPr>
              <a:t>Management groups </a:t>
            </a:r>
          </a:p>
          <a:p>
            <a:pPr marL="511175" lvl="2" indent="-228600">
              <a:spcBef>
                <a:spcPts val="0"/>
              </a:spcBef>
              <a:spcAft>
                <a:spcPts val="600"/>
              </a:spcAft>
              <a:buFont typeface="Arial" panose="020B0604020202020204" pitchFamily="34" charset="0"/>
              <a:buChar char="•"/>
            </a:pPr>
            <a:r>
              <a:rPr lang="en-US" sz="2000" dirty="0">
                <a:latin typeface="+mn-lt"/>
              </a:rPr>
              <a:t>Subscriptions</a:t>
            </a:r>
          </a:p>
          <a:p>
            <a:pPr marL="511175" lvl="2" indent="-228600">
              <a:spcBef>
                <a:spcPts val="0"/>
              </a:spcBef>
              <a:spcAft>
                <a:spcPts val="600"/>
              </a:spcAft>
              <a:buFont typeface="Arial" panose="020B0604020202020204" pitchFamily="34" charset="0"/>
              <a:buChar char="•"/>
            </a:pPr>
            <a:r>
              <a:rPr lang="en-US" sz="2000" dirty="0">
                <a:latin typeface="+mn-lt"/>
              </a:rPr>
              <a:t>Resource groups </a:t>
            </a:r>
          </a:p>
          <a:p>
            <a:pPr marL="511175" lvl="2" indent="-228600">
              <a:spcBef>
                <a:spcPts val="0"/>
              </a:spcBef>
              <a:spcAft>
                <a:spcPts val="600"/>
              </a:spcAft>
              <a:buFont typeface="Arial" panose="020B0604020202020204" pitchFamily="34" charset="0"/>
              <a:buChar char="•"/>
            </a:pPr>
            <a:r>
              <a:rPr lang="en-US" sz="2000" dirty="0">
                <a:latin typeface="+mn-lt"/>
              </a:rPr>
              <a:t>Resources</a:t>
            </a:r>
          </a:p>
          <a:p>
            <a:endParaRPr lang="en-US" sz="2000" dirty="0">
              <a:latin typeface="+mn-lt"/>
            </a:endParaRPr>
          </a:p>
          <a:p>
            <a:pPr marL="285750" indent="-285750">
              <a:buFont typeface="Arial" panose="020B0604020202020204" pitchFamily="34" charset="0"/>
              <a:buChar char="•"/>
            </a:pPr>
            <a:endParaRPr lang="en-US" sz="2000" dirty="0">
              <a:latin typeface="+mn-lt"/>
            </a:endParaRPr>
          </a:p>
        </p:txBody>
      </p:sp>
      <p:grpSp>
        <p:nvGrpSpPr>
          <p:cNvPr id="60" name="Group 59" descr="Hierarchy of root group, management groups, subscriptions, resource groups, and resources.">
            <a:extLst>
              <a:ext uri="{FF2B5EF4-FFF2-40B4-BE49-F238E27FC236}">
                <a16:creationId xmlns:a16="http://schemas.microsoft.com/office/drawing/2014/main" id="{B29EBF20-E148-4D71-95B4-06A86BD6655F}"/>
              </a:ext>
            </a:extLst>
          </p:cNvPr>
          <p:cNvGrpSpPr/>
          <p:nvPr/>
        </p:nvGrpSpPr>
        <p:grpSpPr>
          <a:xfrm>
            <a:off x="5505259" y="1738229"/>
            <a:ext cx="5920526" cy="4290620"/>
            <a:chOff x="1524347" y="1139266"/>
            <a:chExt cx="6244141" cy="5108467"/>
          </a:xfrm>
        </p:grpSpPr>
        <p:pic>
          <p:nvPicPr>
            <p:cNvPr id="3" name="Graphic 2">
              <a:extLst>
                <a:ext uri="{FF2B5EF4-FFF2-40B4-BE49-F238E27FC236}">
                  <a16:creationId xmlns:a16="http://schemas.microsoft.com/office/drawing/2014/main" id="{68B5DC32-2D1E-46B5-9E67-2EEE501179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9106" y="2143701"/>
              <a:ext cx="687980" cy="687980"/>
            </a:xfrm>
            <a:prstGeom prst="rect">
              <a:avLst/>
            </a:prstGeom>
          </p:spPr>
        </p:pic>
        <p:pic>
          <p:nvPicPr>
            <p:cNvPr id="13" name="Graphic 12">
              <a:extLst>
                <a:ext uri="{FF2B5EF4-FFF2-40B4-BE49-F238E27FC236}">
                  <a16:creationId xmlns:a16="http://schemas.microsoft.com/office/drawing/2014/main" id="{1BECC36B-ACB8-4CCD-913F-F78B569BA7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9038" y="3171776"/>
              <a:ext cx="680196" cy="680197"/>
            </a:xfrm>
            <a:prstGeom prst="rect">
              <a:avLst/>
            </a:prstGeom>
          </p:spPr>
        </p:pic>
        <p:pic>
          <p:nvPicPr>
            <p:cNvPr id="15" name="Graphic 14">
              <a:extLst>
                <a:ext uri="{FF2B5EF4-FFF2-40B4-BE49-F238E27FC236}">
                  <a16:creationId xmlns:a16="http://schemas.microsoft.com/office/drawing/2014/main" id="{39745196-B928-47E4-B0CE-BF77C30000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7877" y="3155846"/>
              <a:ext cx="680196" cy="680197"/>
            </a:xfrm>
            <a:prstGeom prst="rect">
              <a:avLst/>
            </a:prstGeom>
          </p:spPr>
        </p:pic>
        <p:pic>
          <p:nvPicPr>
            <p:cNvPr id="23" name="Graphic 22">
              <a:extLst>
                <a:ext uri="{FF2B5EF4-FFF2-40B4-BE49-F238E27FC236}">
                  <a16:creationId xmlns:a16="http://schemas.microsoft.com/office/drawing/2014/main" id="{BBBB533C-7752-4C6E-828A-7B2E333081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347" y="5656667"/>
              <a:ext cx="531504" cy="531504"/>
            </a:xfrm>
            <a:prstGeom prst="rect">
              <a:avLst/>
            </a:prstGeom>
          </p:spPr>
        </p:pic>
        <p:pic>
          <p:nvPicPr>
            <p:cNvPr id="25" name="Graphic 24">
              <a:extLst>
                <a:ext uri="{FF2B5EF4-FFF2-40B4-BE49-F238E27FC236}">
                  <a16:creationId xmlns:a16="http://schemas.microsoft.com/office/drawing/2014/main" id="{87F05455-84F3-4A63-9316-0DB80A8E5E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4269" y="5641174"/>
              <a:ext cx="606559" cy="606559"/>
            </a:xfrm>
            <a:prstGeom prst="rect">
              <a:avLst/>
            </a:prstGeom>
          </p:spPr>
        </p:pic>
        <p:pic>
          <p:nvPicPr>
            <p:cNvPr id="27" name="Graphic 26">
              <a:extLst>
                <a:ext uri="{FF2B5EF4-FFF2-40B4-BE49-F238E27FC236}">
                  <a16:creationId xmlns:a16="http://schemas.microsoft.com/office/drawing/2014/main" id="{961EBF02-95CC-422C-A9D3-83E55BD797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24165" y="5656668"/>
              <a:ext cx="531503" cy="531503"/>
            </a:xfrm>
            <a:prstGeom prst="rect">
              <a:avLst/>
            </a:prstGeom>
          </p:spPr>
        </p:pic>
        <p:pic>
          <p:nvPicPr>
            <p:cNvPr id="29" name="Graphic 28">
              <a:extLst>
                <a:ext uri="{FF2B5EF4-FFF2-40B4-BE49-F238E27FC236}">
                  <a16:creationId xmlns:a16="http://schemas.microsoft.com/office/drawing/2014/main" id="{1D7DA1A2-C2B7-4DBB-978B-211467BDF1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0603" y="5656668"/>
              <a:ext cx="531503" cy="531503"/>
            </a:xfrm>
            <a:prstGeom prst="rect">
              <a:avLst/>
            </a:prstGeom>
          </p:spPr>
        </p:pic>
        <p:cxnSp>
          <p:nvCxnSpPr>
            <p:cNvPr id="31" name="Connector: Elbow 30">
              <a:extLst>
                <a:ext uri="{FF2B5EF4-FFF2-40B4-BE49-F238E27FC236}">
                  <a16:creationId xmlns:a16="http://schemas.microsoft.com/office/drawing/2014/main" id="{75435CC3-6B19-486D-9D51-F7D13F5545AF}"/>
                </a:ext>
              </a:extLst>
            </p:cNvPr>
            <p:cNvCxnSpPr>
              <a:cxnSpLocks/>
              <a:stCxn id="3" idx="2"/>
              <a:endCxn id="13" idx="0"/>
            </p:cNvCxnSpPr>
            <p:nvPr/>
          </p:nvCxnSpPr>
          <p:spPr>
            <a:xfrm rot="5400000">
              <a:off x="3566069" y="2454749"/>
              <a:ext cx="340096" cy="109396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2C011E4-54D1-4569-B46C-0D373A244A94}"/>
                </a:ext>
              </a:extLst>
            </p:cNvPr>
            <p:cNvCxnSpPr>
              <a:cxnSpLocks/>
              <a:stCxn id="3" idx="2"/>
              <a:endCxn id="15" idx="0"/>
            </p:cNvCxnSpPr>
            <p:nvPr/>
          </p:nvCxnSpPr>
          <p:spPr>
            <a:xfrm rot="16200000" flipH="1">
              <a:off x="4698452" y="2416324"/>
              <a:ext cx="324166" cy="115487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D8086AB-45B7-4461-BC52-2DD78B7D7267}"/>
                </a:ext>
              </a:extLst>
            </p:cNvPr>
            <p:cNvCxnSpPr>
              <a:cxnSpLocks/>
              <a:stCxn id="13" idx="2"/>
            </p:cNvCxnSpPr>
            <p:nvPr/>
          </p:nvCxnSpPr>
          <p:spPr>
            <a:xfrm rot="5400000">
              <a:off x="2454927" y="3620192"/>
              <a:ext cx="502430" cy="96599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F3394C1-31BA-4DFB-9C25-F3209271163A}"/>
                </a:ext>
              </a:extLst>
            </p:cNvPr>
            <p:cNvCxnSpPr>
              <a:cxnSpLocks/>
              <a:stCxn id="13" idx="2"/>
            </p:cNvCxnSpPr>
            <p:nvPr/>
          </p:nvCxnSpPr>
          <p:spPr>
            <a:xfrm rot="16200000" flipH="1">
              <a:off x="3338311" y="3702796"/>
              <a:ext cx="502430" cy="80078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353EF074-FF19-4E8F-9DC6-05F5470E0A29}"/>
                </a:ext>
              </a:extLst>
            </p:cNvPr>
            <p:cNvCxnSpPr>
              <a:cxnSpLocks/>
              <a:stCxn id="15" idx="2"/>
            </p:cNvCxnSpPr>
            <p:nvPr/>
          </p:nvCxnSpPr>
          <p:spPr>
            <a:xfrm rot="5400000">
              <a:off x="5178493" y="4094920"/>
              <a:ext cx="518360" cy="60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2DD0232B-8EA3-44A5-881D-8079805604E9}"/>
                </a:ext>
              </a:extLst>
            </p:cNvPr>
            <p:cNvCxnSpPr>
              <a:cxnSpLocks/>
              <a:endCxn id="23" idx="0"/>
            </p:cNvCxnSpPr>
            <p:nvPr/>
          </p:nvCxnSpPr>
          <p:spPr>
            <a:xfrm rot="5400000">
              <a:off x="1695589" y="5129110"/>
              <a:ext cx="622068" cy="43304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42EBBD44-1442-48A7-A0B9-9EB5DE3D98A0}"/>
                </a:ext>
              </a:extLst>
            </p:cNvPr>
            <p:cNvCxnSpPr>
              <a:cxnSpLocks/>
              <a:endCxn id="25" idx="0"/>
            </p:cNvCxnSpPr>
            <p:nvPr/>
          </p:nvCxnSpPr>
          <p:spPr>
            <a:xfrm rot="16200000" flipH="1">
              <a:off x="2192060" y="5065684"/>
              <a:ext cx="606575" cy="54440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C193B9A-0449-40C7-9D91-EA306CFF9893}"/>
                </a:ext>
              </a:extLst>
            </p:cNvPr>
            <p:cNvCxnSpPr>
              <a:cxnSpLocks/>
            </p:cNvCxnSpPr>
            <p:nvPr/>
          </p:nvCxnSpPr>
          <p:spPr>
            <a:xfrm rot="16200000" flipH="1">
              <a:off x="3717564" y="5322591"/>
              <a:ext cx="544704"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91E55D4-71D4-498B-8916-50A349E142FA}"/>
                </a:ext>
              </a:extLst>
            </p:cNvPr>
            <p:cNvCxnSpPr>
              <a:cxnSpLocks/>
            </p:cNvCxnSpPr>
            <p:nvPr/>
          </p:nvCxnSpPr>
          <p:spPr>
            <a:xfrm rot="16200000" flipH="1">
              <a:off x="5138362" y="5306950"/>
              <a:ext cx="575985"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DE997A2-ED19-42AA-9691-0DF2E618AC6D}"/>
                </a:ext>
              </a:extLst>
            </p:cNvPr>
            <p:cNvSpPr txBox="1"/>
            <p:nvPr/>
          </p:nvSpPr>
          <p:spPr>
            <a:xfrm>
              <a:off x="3103209" y="1139266"/>
              <a:ext cx="2369020" cy="64860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Tenant root group</a:t>
              </a:r>
            </a:p>
          </p:txBody>
        </p:sp>
        <p:cxnSp>
          <p:nvCxnSpPr>
            <p:cNvPr id="51" name="Connector: Elbow 50">
              <a:extLst>
                <a:ext uri="{FF2B5EF4-FFF2-40B4-BE49-F238E27FC236}">
                  <a16:creationId xmlns:a16="http://schemas.microsoft.com/office/drawing/2014/main" id="{119D9773-E1B9-4D7E-B9BB-6E7BAFE27CDD}"/>
                </a:ext>
              </a:extLst>
            </p:cNvPr>
            <p:cNvCxnSpPr>
              <a:cxnSpLocks/>
              <a:stCxn id="49" idx="2"/>
              <a:endCxn id="3" idx="0"/>
            </p:cNvCxnSpPr>
            <p:nvPr/>
          </p:nvCxnSpPr>
          <p:spPr>
            <a:xfrm rot="5400000">
              <a:off x="4107492" y="1963473"/>
              <a:ext cx="355831" cy="462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0289DDE-6D56-43A2-A173-2ED90D1F9AEB}"/>
                </a:ext>
              </a:extLst>
            </p:cNvPr>
            <p:cNvSpPr txBox="1"/>
            <p:nvPr/>
          </p:nvSpPr>
          <p:spPr>
            <a:xfrm>
              <a:off x="5935477" y="1905272"/>
              <a:ext cx="1823818" cy="103703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Management</a:t>
              </a:r>
            </a:p>
            <a:p>
              <a:pPr algn="ctr">
                <a:lnSpc>
                  <a:spcPct val="90000"/>
                </a:lnSpc>
                <a:spcAft>
                  <a:spcPts val="600"/>
                </a:spcAft>
              </a:pPr>
              <a:r>
                <a:rPr lang="en-US" sz="1800" dirty="0">
                  <a:gradFill>
                    <a:gsLst>
                      <a:gs pos="2917">
                        <a:schemeClr val="tx1"/>
                      </a:gs>
                      <a:gs pos="30000">
                        <a:schemeClr val="tx1"/>
                      </a:gs>
                    </a:gsLst>
                    <a:lin ang="5400000" scaled="0"/>
                  </a:gradFill>
                </a:rPr>
                <a:t>groups</a:t>
              </a:r>
            </a:p>
          </p:txBody>
        </p:sp>
        <p:sp>
          <p:nvSpPr>
            <p:cNvPr id="55" name="TextBox 54">
              <a:extLst>
                <a:ext uri="{FF2B5EF4-FFF2-40B4-BE49-F238E27FC236}">
                  <a16:creationId xmlns:a16="http://schemas.microsoft.com/office/drawing/2014/main" id="{68D1DCFA-72C2-4F3B-B5FC-D5004DB3F838}"/>
                </a:ext>
              </a:extLst>
            </p:cNvPr>
            <p:cNvSpPr txBox="1"/>
            <p:nvPr/>
          </p:nvSpPr>
          <p:spPr>
            <a:xfrm>
              <a:off x="5935476" y="3158686"/>
              <a:ext cx="1833012" cy="64860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Subscriptions</a:t>
              </a:r>
            </a:p>
          </p:txBody>
        </p:sp>
        <p:sp>
          <p:nvSpPr>
            <p:cNvPr id="57" name="TextBox 56">
              <a:extLst>
                <a:ext uri="{FF2B5EF4-FFF2-40B4-BE49-F238E27FC236}">
                  <a16:creationId xmlns:a16="http://schemas.microsoft.com/office/drawing/2014/main" id="{73A9A886-50C4-414F-942D-907876893D2D}"/>
                </a:ext>
              </a:extLst>
            </p:cNvPr>
            <p:cNvSpPr txBox="1"/>
            <p:nvPr/>
          </p:nvSpPr>
          <p:spPr>
            <a:xfrm>
              <a:off x="5935474" y="4189578"/>
              <a:ext cx="1811609" cy="103703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Resource</a:t>
              </a:r>
            </a:p>
            <a:p>
              <a:pPr algn="ctr">
                <a:lnSpc>
                  <a:spcPct val="90000"/>
                </a:lnSpc>
                <a:spcAft>
                  <a:spcPts val="600"/>
                </a:spcAft>
              </a:pPr>
              <a:r>
                <a:rPr lang="en-US" sz="1800" dirty="0">
                  <a:gradFill>
                    <a:gsLst>
                      <a:gs pos="2917">
                        <a:schemeClr val="tx1"/>
                      </a:gs>
                      <a:gs pos="30000">
                        <a:schemeClr val="tx1"/>
                      </a:gs>
                    </a:gsLst>
                    <a:lin ang="5400000" scaled="0"/>
                  </a:gradFill>
                </a:rPr>
                <a:t>groups</a:t>
              </a:r>
            </a:p>
          </p:txBody>
        </p:sp>
        <p:sp>
          <p:nvSpPr>
            <p:cNvPr id="59" name="TextBox 58">
              <a:extLst>
                <a:ext uri="{FF2B5EF4-FFF2-40B4-BE49-F238E27FC236}">
                  <a16:creationId xmlns:a16="http://schemas.microsoft.com/office/drawing/2014/main" id="{6FBC5946-9617-48FD-B6BF-7F7AA16A5F5E}"/>
                </a:ext>
              </a:extLst>
            </p:cNvPr>
            <p:cNvSpPr txBox="1"/>
            <p:nvPr/>
          </p:nvSpPr>
          <p:spPr>
            <a:xfrm>
              <a:off x="5935474" y="5548073"/>
              <a:ext cx="1833005" cy="64860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Resources</a:t>
              </a:r>
            </a:p>
          </p:txBody>
        </p:sp>
      </p:grpSp>
      <p:pic>
        <p:nvPicPr>
          <p:cNvPr id="7" name="Graphic 6">
            <a:extLst>
              <a:ext uri="{FF2B5EF4-FFF2-40B4-BE49-F238E27FC236}">
                <a16:creationId xmlns:a16="http://schemas.microsoft.com/office/drawing/2014/main" id="{0F4BABF8-FC01-4A67-AE2C-1916156F7A97}"/>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87269" y="4450273"/>
            <a:ext cx="578852" cy="578852"/>
          </a:xfrm>
          <a:prstGeom prst="rect">
            <a:avLst/>
          </a:prstGeom>
        </p:spPr>
      </p:pic>
      <p:pic>
        <p:nvPicPr>
          <p:cNvPr id="9" name="Graphic 8">
            <a:extLst>
              <a:ext uri="{FF2B5EF4-FFF2-40B4-BE49-F238E27FC236}">
                <a16:creationId xmlns:a16="http://schemas.microsoft.com/office/drawing/2014/main" id="{01838729-AA2D-45D8-B74E-0A3810343CF1}"/>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53621" y="4450273"/>
            <a:ext cx="578852" cy="578852"/>
          </a:xfrm>
          <a:prstGeom prst="rect">
            <a:avLst/>
          </a:prstGeom>
        </p:spPr>
      </p:pic>
      <p:pic>
        <p:nvPicPr>
          <p:cNvPr id="11" name="Graphic 10">
            <a:extLst>
              <a:ext uri="{FF2B5EF4-FFF2-40B4-BE49-F238E27FC236}">
                <a16:creationId xmlns:a16="http://schemas.microsoft.com/office/drawing/2014/main" id="{356AFE18-70AF-4CB9-A3DE-F43B3E25A82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33618" y="4460235"/>
            <a:ext cx="578852" cy="578852"/>
          </a:xfrm>
          <a:prstGeom prst="rect">
            <a:avLst/>
          </a:prstGeom>
        </p:spPr>
      </p:pic>
    </p:spTree>
    <p:extLst>
      <p:ext uri="{BB962C8B-B14F-4D97-AF65-F5344CB8AC3E}">
        <p14:creationId xmlns:p14="http://schemas.microsoft.com/office/powerpoint/2010/main" val="14722837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2BF09D-39EA-4FF3-B806-5605D45AA91B}"/>
              </a:ext>
            </a:extLst>
          </p:cNvPr>
          <p:cNvSpPr>
            <a:spLocks noGrp="1"/>
          </p:cNvSpPr>
          <p:nvPr>
            <p:ph type="title"/>
          </p:nvPr>
        </p:nvSpPr>
        <p:spPr/>
        <p:txBody>
          <a:bodyPr/>
          <a:lstStyle/>
          <a:p>
            <a:r>
              <a:rPr lang="en-US" dirty="0"/>
              <a:t>Design for management groups</a:t>
            </a:r>
          </a:p>
        </p:txBody>
      </p:sp>
    </p:spTree>
    <p:extLst>
      <p:ext uri="{BB962C8B-B14F-4D97-AF65-F5344CB8AC3E}">
        <p14:creationId xmlns:p14="http://schemas.microsoft.com/office/powerpoint/2010/main" val="76403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9FB8F-C8B0-2BE5-026B-B0CB96011566}"/>
              </a:ext>
            </a:extLst>
          </p:cNvPr>
          <p:cNvSpPr>
            <a:spLocks noGrp="1"/>
          </p:cNvSpPr>
          <p:nvPr>
            <p:ph type="title"/>
          </p:nvPr>
        </p:nvSpPr>
        <p:spPr/>
        <p:txBody>
          <a:bodyPr/>
          <a:lstStyle/>
          <a:p>
            <a:r>
              <a:rPr lang="en-US" dirty="0"/>
              <a:t>Management groups – whiteboard and discussion (notes)</a:t>
            </a:r>
          </a:p>
        </p:txBody>
      </p:sp>
      <p:pic>
        <p:nvPicPr>
          <p:cNvPr id="4" name="Picture 3" descr="Optional whiteboard diagram for the topic. ">
            <a:extLst>
              <a:ext uri="{FF2B5EF4-FFF2-40B4-BE49-F238E27FC236}">
                <a16:creationId xmlns:a16="http://schemas.microsoft.com/office/drawing/2014/main" id="{11FA7251-4E59-C807-D187-63854D0C980B}"/>
              </a:ext>
            </a:extLst>
          </p:cNvPr>
          <p:cNvPicPr>
            <a:picLocks noChangeAspect="1"/>
          </p:cNvPicPr>
          <p:nvPr/>
        </p:nvPicPr>
        <p:blipFill>
          <a:blip r:embed="rId3"/>
          <a:stretch>
            <a:fillRect/>
          </a:stretch>
        </p:blipFill>
        <p:spPr>
          <a:xfrm>
            <a:off x="1512910" y="1297892"/>
            <a:ext cx="9026257" cy="4533066"/>
          </a:xfrm>
          <a:prstGeom prst="rect">
            <a:avLst/>
          </a:prstGeom>
          <a:ln>
            <a:solidFill>
              <a:schemeClr val="accent1"/>
            </a:solidFill>
          </a:ln>
        </p:spPr>
      </p:pic>
    </p:spTree>
    <p:extLst>
      <p:ext uri="{BB962C8B-B14F-4D97-AF65-F5344CB8AC3E}">
        <p14:creationId xmlns:p14="http://schemas.microsoft.com/office/powerpoint/2010/main" val="42700494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42840"/>
          </a:xfrm>
        </p:spPr>
        <p:txBody>
          <a:bodyPr/>
          <a:lstStyle/>
          <a:p>
            <a:r>
              <a:rPr lang="en-US" dirty="0"/>
              <a:t>Plan your management groups</a:t>
            </a:r>
          </a:p>
        </p:txBody>
      </p:sp>
      <p:sp>
        <p:nvSpPr>
          <p:cNvPr id="4" name="Text Placeholder 3">
            <a:extLst>
              <a:ext uri="{FF2B5EF4-FFF2-40B4-BE49-F238E27FC236}">
                <a16:creationId xmlns:a16="http://schemas.microsoft.com/office/drawing/2014/main" id="{C7C4484C-F6D9-4610-9578-3B7623534BEE}"/>
              </a:ext>
            </a:extLst>
          </p:cNvPr>
          <p:cNvSpPr>
            <a:spLocks noGrp="1"/>
          </p:cNvSpPr>
          <p:nvPr>
            <p:ph type="body" sz="quarter" idx="10"/>
          </p:nvPr>
        </p:nvSpPr>
        <p:spPr>
          <a:xfrm>
            <a:off x="432089" y="978559"/>
            <a:ext cx="11341268" cy="430887"/>
          </a:xfrm>
        </p:spPr>
        <p:txBody>
          <a:bodyPr/>
          <a:lstStyle/>
          <a:p>
            <a:r>
              <a:rPr lang="en-US" dirty="0"/>
              <a:t>Management groups manage access, policy, and compliance for multiple subscriptions.</a:t>
            </a:r>
          </a:p>
        </p:txBody>
      </p:sp>
      <p:sp>
        <p:nvSpPr>
          <p:cNvPr id="5" name="Text Placeholder 1">
            <a:extLst>
              <a:ext uri="{FF2B5EF4-FFF2-40B4-BE49-F238E27FC236}">
                <a16:creationId xmlns:a16="http://schemas.microsoft.com/office/drawing/2014/main" id="{E177C170-8CD2-434B-B530-466486FA6E8A}"/>
              </a:ext>
            </a:extLst>
          </p:cNvPr>
          <p:cNvSpPr txBox="1">
            <a:spLocks/>
          </p:cNvSpPr>
          <p:nvPr/>
        </p:nvSpPr>
        <p:spPr>
          <a:xfrm>
            <a:off x="508071" y="1622381"/>
            <a:ext cx="5152990" cy="449353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lvl="1" indent="-285750">
              <a:spcBef>
                <a:spcPts val="0"/>
              </a:spcBef>
              <a:spcAft>
                <a:spcPts val="1200"/>
              </a:spcAft>
              <a:buFont typeface="Arial" panose="020B0604020202020204" pitchFamily="34" charset="0"/>
              <a:buChar char="•"/>
            </a:pPr>
            <a:r>
              <a:rPr lang="en-US" dirty="0"/>
              <a:t>Keep the management group hierarchy reasonably flat </a:t>
            </a:r>
          </a:p>
          <a:p>
            <a:pPr marL="285750" lvl="1" indent="-285750">
              <a:spcBef>
                <a:spcPts val="0"/>
              </a:spcBef>
              <a:spcAft>
                <a:spcPts val="1200"/>
              </a:spcAft>
              <a:buFont typeface="Arial" panose="020B0604020202020204" pitchFamily="34" charset="0"/>
              <a:buChar char="•"/>
            </a:pPr>
            <a:r>
              <a:rPr lang="en-US" dirty="0"/>
              <a:t>Consider a top-level management group</a:t>
            </a:r>
          </a:p>
          <a:p>
            <a:pPr marL="285750" lvl="1" indent="-285750">
              <a:spcBef>
                <a:spcPts val="0"/>
              </a:spcBef>
              <a:spcAft>
                <a:spcPts val="1200"/>
              </a:spcAft>
              <a:buFont typeface="Arial" panose="020B0604020202020204" pitchFamily="34" charset="0"/>
              <a:buChar char="•"/>
            </a:pPr>
            <a:r>
              <a:rPr lang="en-US" dirty="0"/>
              <a:t>Consider an organizational or departmental structure</a:t>
            </a:r>
          </a:p>
          <a:p>
            <a:pPr marL="285750" lvl="1" indent="-285750">
              <a:spcBef>
                <a:spcPts val="0"/>
              </a:spcBef>
              <a:spcAft>
                <a:spcPts val="1200"/>
              </a:spcAft>
              <a:buFont typeface="Arial" panose="020B0604020202020204" pitchFamily="34" charset="0"/>
              <a:buChar char="•"/>
            </a:pPr>
            <a:r>
              <a:rPr lang="en-US" dirty="0"/>
              <a:t>Consider a geographical structure</a:t>
            </a:r>
          </a:p>
          <a:p>
            <a:pPr marL="285750" lvl="1" indent="-285750">
              <a:spcBef>
                <a:spcPts val="0"/>
              </a:spcBef>
              <a:spcAft>
                <a:spcPts val="1200"/>
              </a:spcAft>
              <a:buFont typeface="Arial" panose="020B0604020202020204" pitchFamily="34" charset="0"/>
              <a:buChar char="•"/>
            </a:pPr>
            <a:r>
              <a:rPr lang="en-US" dirty="0"/>
              <a:t>Consider a production management group</a:t>
            </a:r>
          </a:p>
          <a:p>
            <a:pPr marL="285750" lvl="1" indent="-285750">
              <a:spcBef>
                <a:spcPts val="0"/>
              </a:spcBef>
              <a:spcAft>
                <a:spcPts val="1200"/>
              </a:spcAft>
              <a:buFont typeface="Arial" panose="020B0604020202020204" pitchFamily="34" charset="0"/>
              <a:buChar char="•"/>
            </a:pPr>
            <a:r>
              <a:rPr lang="en-US" dirty="0"/>
              <a:t>Consider a sandbox management group</a:t>
            </a:r>
          </a:p>
          <a:p>
            <a:pPr marL="285750" lvl="1" indent="-285750">
              <a:spcBef>
                <a:spcPts val="0"/>
              </a:spcBef>
              <a:spcAft>
                <a:spcPts val="1200"/>
              </a:spcAft>
              <a:buFont typeface="Arial" panose="020B0604020202020204" pitchFamily="34" charset="0"/>
              <a:buChar char="•"/>
            </a:pPr>
            <a:r>
              <a:rPr lang="en-US" dirty="0"/>
              <a:t>Consider isolating sensitive information in a separate management group</a:t>
            </a:r>
          </a:p>
        </p:txBody>
      </p:sp>
      <p:grpSp>
        <p:nvGrpSpPr>
          <p:cNvPr id="9" name="Group 8" descr="Hierarchy of root group, Tailwinds, Sales, Corporate, and IT. ">
            <a:extLst>
              <a:ext uri="{FF2B5EF4-FFF2-40B4-BE49-F238E27FC236}">
                <a16:creationId xmlns:a16="http://schemas.microsoft.com/office/drawing/2014/main" id="{D7171E78-EBDC-4A65-A3C2-BAD223DBFC5E}"/>
              </a:ext>
            </a:extLst>
          </p:cNvPr>
          <p:cNvGrpSpPr/>
          <p:nvPr/>
        </p:nvGrpSpPr>
        <p:grpSpPr>
          <a:xfrm>
            <a:off x="6238500" y="2160926"/>
            <a:ext cx="5579459" cy="3416454"/>
            <a:chOff x="4943492" y="1430972"/>
            <a:chExt cx="6496937" cy="3609593"/>
          </a:xfrm>
        </p:grpSpPr>
        <p:sp>
          <p:nvSpPr>
            <p:cNvPr id="10" name="TextBox 9">
              <a:extLst>
                <a:ext uri="{FF2B5EF4-FFF2-40B4-BE49-F238E27FC236}">
                  <a16:creationId xmlns:a16="http://schemas.microsoft.com/office/drawing/2014/main" id="{7EC1CC48-3856-4492-A7C7-231A0F66E190}"/>
                </a:ext>
              </a:extLst>
            </p:cNvPr>
            <p:cNvSpPr txBox="1"/>
            <p:nvPr/>
          </p:nvSpPr>
          <p:spPr>
            <a:xfrm>
              <a:off x="6803069" y="1430972"/>
              <a:ext cx="2772907"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Tenant root group</a:t>
              </a:r>
            </a:p>
          </p:txBody>
        </p:sp>
        <p:pic>
          <p:nvPicPr>
            <p:cNvPr id="11" name="Graphic 10">
              <a:extLst>
                <a:ext uri="{FF2B5EF4-FFF2-40B4-BE49-F238E27FC236}">
                  <a16:creationId xmlns:a16="http://schemas.microsoft.com/office/drawing/2014/main" id="{228D1835-26CF-4D27-AA45-2F139026EF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3090" y="1540761"/>
              <a:ext cx="352886" cy="352886"/>
            </a:xfrm>
            <a:prstGeom prst="rect">
              <a:avLst/>
            </a:prstGeom>
          </p:spPr>
        </p:pic>
        <p:sp>
          <p:nvSpPr>
            <p:cNvPr id="12" name="TextBox 11">
              <a:extLst>
                <a:ext uri="{FF2B5EF4-FFF2-40B4-BE49-F238E27FC236}">
                  <a16:creationId xmlns:a16="http://schemas.microsoft.com/office/drawing/2014/main" id="{2281B89C-F523-4089-8E2D-886E7F043FB7}"/>
                </a:ext>
              </a:extLst>
            </p:cNvPr>
            <p:cNvSpPr txBox="1"/>
            <p:nvPr/>
          </p:nvSpPr>
          <p:spPr>
            <a:xfrm>
              <a:off x="6803067" y="2378584"/>
              <a:ext cx="2772907"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Tailwinds</a:t>
              </a:r>
            </a:p>
          </p:txBody>
        </p:sp>
        <p:pic>
          <p:nvPicPr>
            <p:cNvPr id="13" name="Graphic 12">
              <a:extLst>
                <a:ext uri="{FF2B5EF4-FFF2-40B4-BE49-F238E27FC236}">
                  <a16:creationId xmlns:a16="http://schemas.microsoft.com/office/drawing/2014/main" id="{61678F00-4B20-4E60-B2F0-C616DCC159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3090" y="2489609"/>
              <a:ext cx="352886" cy="352886"/>
            </a:xfrm>
            <a:prstGeom prst="rect">
              <a:avLst/>
            </a:prstGeom>
          </p:spPr>
        </p:pic>
        <p:sp>
          <p:nvSpPr>
            <p:cNvPr id="14" name="TextBox 13">
              <a:extLst>
                <a:ext uri="{FF2B5EF4-FFF2-40B4-BE49-F238E27FC236}">
                  <a16:creationId xmlns:a16="http://schemas.microsoft.com/office/drawing/2014/main" id="{A8BB73C0-7F39-4E18-8D2C-90B049C0558F}"/>
                </a:ext>
              </a:extLst>
            </p:cNvPr>
            <p:cNvSpPr txBox="1"/>
            <p:nvPr/>
          </p:nvSpPr>
          <p:spPr>
            <a:xfrm>
              <a:off x="4943492" y="3446800"/>
              <a:ext cx="1877786"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Sales</a:t>
              </a:r>
            </a:p>
          </p:txBody>
        </p:sp>
        <p:sp>
          <p:nvSpPr>
            <p:cNvPr id="15" name="TextBox 14">
              <a:extLst>
                <a:ext uri="{FF2B5EF4-FFF2-40B4-BE49-F238E27FC236}">
                  <a16:creationId xmlns:a16="http://schemas.microsoft.com/office/drawing/2014/main" id="{589AE3DD-A6F5-40FC-88CF-7FA6909061D8}"/>
                </a:ext>
              </a:extLst>
            </p:cNvPr>
            <p:cNvSpPr txBox="1"/>
            <p:nvPr/>
          </p:nvSpPr>
          <p:spPr>
            <a:xfrm>
              <a:off x="7158362" y="3446323"/>
              <a:ext cx="2062755"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Corporate</a:t>
              </a:r>
            </a:p>
          </p:txBody>
        </p:sp>
        <p:sp>
          <p:nvSpPr>
            <p:cNvPr id="16" name="TextBox 15">
              <a:extLst>
                <a:ext uri="{FF2B5EF4-FFF2-40B4-BE49-F238E27FC236}">
                  <a16:creationId xmlns:a16="http://schemas.microsoft.com/office/drawing/2014/main" id="{E2D92861-9550-4245-91B9-4EF1C335C60D}"/>
                </a:ext>
              </a:extLst>
            </p:cNvPr>
            <p:cNvSpPr txBox="1"/>
            <p:nvPr/>
          </p:nvSpPr>
          <p:spPr>
            <a:xfrm>
              <a:off x="9573657" y="3429000"/>
              <a:ext cx="1668465"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IT</a:t>
              </a:r>
            </a:p>
          </p:txBody>
        </p:sp>
        <p:pic>
          <p:nvPicPr>
            <p:cNvPr id="18" name="Graphic 17">
              <a:extLst>
                <a:ext uri="{FF2B5EF4-FFF2-40B4-BE49-F238E27FC236}">
                  <a16:creationId xmlns:a16="http://schemas.microsoft.com/office/drawing/2014/main" id="{2F228B6F-92A6-4D6E-A6F3-FFD468D6A4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7128" y="3429000"/>
              <a:ext cx="352886" cy="352886"/>
            </a:xfrm>
            <a:prstGeom prst="rect">
              <a:avLst/>
            </a:prstGeom>
          </p:spPr>
        </p:pic>
        <p:pic>
          <p:nvPicPr>
            <p:cNvPr id="19" name="Graphic 18">
              <a:extLst>
                <a:ext uri="{FF2B5EF4-FFF2-40B4-BE49-F238E27FC236}">
                  <a16:creationId xmlns:a16="http://schemas.microsoft.com/office/drawing/2014/main" id="{D068D440-D955-40FD-8D9D-589DC4F89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8232" y="3443607"/>
              <a:ext cx="352886" cy="352886"/>
            </a:xfrm>
            <a:prstGeom prst="rect">
              <a:avLst/>
            </a:prstGeom>
          </p:spPr>
        </p:pic>
        <p:pic>
          <p:nvPicPr>
            <p:cNvPr id="20" name="Graphic 19">
              <a:extLst>
                <a:ext uri="{FF2B5EF4-FFF2-40B4-BE49-F238E27FC236}">
                  <a16:creationId xmlns:a16="http://schemas.microsoft.com/office/drawing/2014/main" id="{0EFD85C1-FEDF-43E1-A228-06A11778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9237" y="3434631"/>
              <a:ext cx="352886" cy="352886"/>
            </a:xfrm>
            <a:prstGeom prst="rect">
              <a:avLst/>
            </a:prstGeom>
          </p:spPr>
        </p:pic>
        <p:sp>
          <p:nvSpPr>
            <p:cNvPr id="21" name="TextBox 20">
              <a:extLst>
                <a:ext uri="{FF2B5EF4-FFF2-40B4-BE49-F238E27FC236}">
                  <a16:creationId xmlns:a16="http://schemas.microsoft.com/office/drawing/2014/main" id="{A42B68B7-81B2-4C77-9DFB-84265EDDB284}"/>
                </a:ext>
              </a:extLst>
            </p:cNvPr>
            <p:cNvSpPr txBox="1"/>
            <p:nvPr/>
          </p:nvSpPr>
          <p:spPr>
            <a:xfrm>
              <a:off x="9377673" y="4495800"/>
              <a:ext cx="2062755"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Production</a:t>
              </a:r>
            </a:p>
          </p:txBody>
        </p:sp>
        <p:pic>
          <p:nvPicPr>
            <p:cNvPr id="22" name="Graphic 21">
              <a:extLst>
                <a:ext uri="{FF2B5EF4-FFF2-40B4-BE49-F238E27FC236}">
                  <a16:creationId xmlns:a16="http://schemas.microsoft.com/office/drawing/2014/main" id="{ED10C003-E651-42A4-808B-4BDDC4621F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7543" y="4501431"/>
              <a:ext cx="352886" cy="352886"/>
            </a:xfrm>
            <a:prstGeom prst="rect">
              <a:avLst/>
            </a:prstGeom>
          </p:spPr>
        </p:pic>
        <p:cxnSp>
          <p:nvCxnSpPr>
            <p:cNvPr id="23" name="Connector: Elbow 22">
              <a:extLst>
                <a:ext uri="{FF2B5EF4-FFF2-40B4-BE49-F238E27FC236}">
                  <a16:creationId xmlns:a16="http://schemas.microsoft.com/office/drawing/2014/main" id="{D6ED9633-C451-430B-A6F6-3B8EC39925B7}"/>
                </a:ext>
              </a:extLst>
            </p:cNvPr>
            <p:cNvCxnSpPr>
              <a:cxnSpLocks/>
              <a:stCxn id="10" idx="2"/>
              <a:endCxn id="12" idx="0"/>
            </p:cNvCxnSpPr>
            <p:nvPr/>
          </p:nvCxnSpPr>
          <p:spPr>
            <a:xfrm rot="5400000">
              <a:off x="7988099" y="2177159"/>
              <a:ext cx="402847" cy="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06CBFFC-6FA8-4B54-9E38-F52EC039D799}"/>
                </a:ext>
              </a:extLst>
            </p:cNvPr>
            <p:cNvCxnSpPr>
              <a:cxnSpLocks/>
              <a:stCxn id="12" idx="2"/>
              <a:endCxn id="14" idx="0"/>
            </p:cNvCxnSpPr>
            <p:nvPr/>
          </p:nvCxnSpPr>
          <p:spPr>
            <a:xfrm rot="5400000">
              <a:off x="6774228" y="2031506"/>
              <a:ext cx="523451" cy="230713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80F1A9B-F861-4C85-941C-BEE82509F81B}"/>
                </a:ext>
              </a:extLst>
            </p:cNvPr>
            <p:cNvCxnSpPr>
              <a:cxnSpLocks/>
              <a:stCxn id="12" idx="2"/>
              <a:endCxn id="15" idx="0"/>
            </p:cNvCxnSpPr>
            <p:nvPr/>
          </p:nvCxnSpPr>
          <p:spPr>
            <a:xfrm rot="16200000" flipH="1">
              <a:off x="7928143" y="3184726"/>
              <a:ext cx="522974" cy="21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F415F00-482C-487D-8360-C3D506FC3EF7}"/>
                </a:ext>
              </a:extLst>
            </p:cNvPr>
            <p:cNvCxnSpPr>
              <a:cxnSpLocks/>
              <a:stCxn id="12" idx="2"/>
              <a:endCxn id="16" idx="0"/>
            </p:cNvCxnSpPr>
            <p:nvPr/>
          </p:nvCxnSpPr>
          <p:spPr>
            <a:xfrm rot="16200000" flipH="1">
              <a:off x="9045880" y="2066989"/>
              <a:ext cx="505651" cy="221836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8A101E-A636-4B49-81C5-C63F321AFBB2}"/>
                </a:ext>
              </a:extLst>
            </p:cNvPr>
            <p:cNvCxnSpPr>
              <a:cxnSpLocks/>
              <a:stCxn id="16" idx="2"/>
              <a:endCxn id="21" idx="0"/>
            </p:cNvCxnSpPr>
            <p:nvPr/>
          </p:nvCxnSpPr>
          <p:spPr>
            <a:xfrm rot="16200000" flipH="1">
              <a:off x="10147453" y="4234201"/>
              <a:ext cx="522035" cy="116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6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AAEA4-F09F-4C43-BF4D-374942E15023}"/>
              </a:ext>
            </a:extLst>
          </p:cNvPr>
          <p:cNvSpPr>
            <a:spLocks noGrp="1"/>
          </p:cNvSpPr>
          <p:nvPr>
            <p:ph type="title"/>
          </p:nvPr>
        </p:nvSpPr>
        <p:spPr/>
        <p:txBody>
          <a:bodyPr/>
          <a:lstStyle/>
          <a:p>
            <a:r>
              <a:rPr lang="en-US" dirty="0"/>
              <a:t>Design for Azure subscriptions</a:t>
            </a:r>
          </a:p>
        </p:txBody>
      </p:sp>
    </p:spTree>
    <p:extLst>
      <p:ext uri="{BB962C8B-B14F-4D97-AF65-F5344CB8AC3E}">
        <p14:creationId xmlns:p14="http://schemas.microsoft.com/office/powerpoint/2010/main" val="337275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5B3D0-DF79-0F02-FF02-85849316C736}"/>
              </a:ext>
            </a:extLst>
          </p:cNvPr>
          <p:cNvSpPr>
            <a:spLocks noGrp="1"/>
          </p:cNvSpPr>
          <p:nvPr>
            <p:ph type="title"/>
          </p:nvPr>
        </p:nvSpPr>
        <p:spPr/>
        <p:txBody>
          <a:bodyPr/>
          <a:lstStyle/>
          <a:p>
            <a:r>
              <a:rPr lang="en-US" dirty="0"/>
              <a:t>Subscriptions –whiteboard and discussion (notes)</a:t>
            </a:r>
          </a:p>
        </p:txBody>
      </p:sp>
      <p:pic>
        <p:nvPicPr>
          <p:cNvPr id="1026" name="Picture 2" descr="Optional whiteboard diagram for the topic. ">
            <a:extLst>
              <a:ext uri="{FF2B5EF4-FFF2-40B4-BE49-F238E27FC236}">
                <a16:creationId xmlns:a16="http://schemas.microsoft.com/office/drawing/2014/main" id="{78CCA14F-25A4-3174-3549-50F6178D263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42489" y="1573644"/>
            <a:ext cx="10205496" cy="39025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9029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AA24-AFE0-48CB-BF0A-5C9AC8176A42}"/>
              </a:ext>
            </a:extLst>
          </p:cNvPr>
          <p:cNvSpPr>
            <a:spLocks noGrp="1"/>
          </p:cNvSpPr>
          <p:nvPr>
            <p:ph type="title"/>
          </p:nvPr>
        </p:nvSpPr>
        <p:spPr/>
        <p:txBody>
          <a:bodyPr/>
          <a:lstStyle/>
          <a:p>
            <a:r>
              <a:rPr lang="en-US" dirty="0"/>
              <a:t>Designing for multiple subscriptions</a:t>
            </a:r>
          </a:p>
        </p:txBody>
      </p:sp>
      <p:sp>
        <p:nvSpPr>
          <p:cNvPr id="3" name="Text Placeholder 2">
            <a:extLst>
              <a:ext uri="{FF2B5EF4-FFF2-40B4-BE49-F238E27FC236}">
                <a16:creationId xmlns:a16="http://schemas.microsoft.com/office/drawing/2014/main" id="{367B9AD1-8365-4732-8458-97C46F712477}"/>
              </a:ext>
            </a:extLst>
          </p:cNvPr>
          <p:cNvSpPr>
            <a:spLocks noGrp="1"/>
          </p:cNvSpPr>
          <p:nvPr>
            <p:ph type="body" sz="quarter" idx="10"/>
          </p:nvPr>
        </p:nvSpPr>
        <p:spPr>
          <a:xfrm>
            <a:off x="432089" y="978559"/>
            <a:ext cx="11341268" cy="430887"/>
          </a:xfrm>
        </p:spPr>
        <p:txBody>
          <a:bodyPr/>
          <a:lstStyle/>
          <a:p>
            <a:r>
              <a:rPr lang="en-US" dirty="0"/>
              <a:t>Azure subscription are logical containers for management and billing. </a:t>
            </a:r>
          </a:p>
        </p:txBody>
      </p:sp>
      <p:sp>
        <p:nvSpPr>
          <p:cNvPr id="5" name="TextBox 4">
            <a:extLst>
              <a:ext uri="{FF2B5EF4-FFF2-40B4-BE49-F238E27FC236}">
                <a16:creationId xmlns:a16="http://schemas.microsoft.com/office/drawing/2014/main" id="{3F44F43A-EE12-4EF0-B327-A179FF1C54E9}"/>
              </a:ext>
            </a:extLst>
          </p:cNvPr>
          <p:cNvSpPr txBox="1"/>
          <p:nvPr/>
        </p:nvSpPr>
        <p:spPr>
          <a:xfrm>
            <a:off x="1205083" y="1641073"/>
            <a:ext cx="4937618" cy="1157233"/>
          </a:xfrm>
          <a:prstGeom prst="rect">
            <a:avLst/>
          </a:prstGeom>
          <a:noFill/>
          <a:ln>
            <a:solidFill>
              <a:schemeClr val="bg1"/>
            </a:solidFill>
          </a:ln>
        </p:spPr>
        <p:txBody>
          <a:bodyPr wrap="square">
            <a:noAutofit/>
          </a:bodyPr>
          <a:lstStyle/>
          <a:p>
            <a:r>
              <a:rPr lang="en-US" sz="2000" dirty="0"/>
              <a:t>Align your subscriptions with business needs and priorities – consider billing and cost reporting</a:t>
            </a:r>
          </a:p>
        </p:txBody>
      </p:sp>
      <p:sp>
        <p:nvSpPr>
          <p:cNvPr id="12" name="TextBox 11">
            <a:extLst>
              <a:ext uri="{FF2B5EF4-FFF2-40B4-BE49-F238E27FC236}">
                <a16:creationId xmlns:a16="http://schemas.microsoft.com/office/drawing/2014/main" id="{C41C50CA-F73B-43FE-A5DC-0FDAF62D92C3}"/>
              </a:ext>
            </a:extLst>
          </p:cNvPr>
          <p:cNvSpPr txBox="1"/>
          <p:nvPr/>
        </p:nvSpPr>
        <p:spPr>
          <a:xfrm>
            <a:off x="7106138" y="1699271"/>
            <a:ext cx="4937618" cy="1157232"/>
          </a:xfrm>
          <a:prstGeom prst="rect">
            <a:avLst/>
          </a:prstGeom>
          <a:noFill/>
          <a:ln>
            <a:solidFill>
              <a:schemeClr val="bg1"/>
            </a:solidFill>
          </a:ln>
        </p:spPr>
        <p:txBody>
          <a:bodyPr wrap="square">
            <a:noAutofit/>
          </a:bodyPr>
          <a:lstStyle/>
          <a:p>
            <a:r>
              <a:rPr lang="en-US" sz="2000" dirty="0"/>
              <a:t>Consider subscription scale limits – specialized workloads, IoT, SAP</a:t>
            </a:r>
          </a:p>
        </p:txBody>
      </p:sp>
      <p:sp>
        <p:nvSpPr>
          <p:cNvPr id="14" name="TextBox 13">
            <a:extLst>
              <a:ext uri="{FF2B5EF4-FFF2-40B4-BE49-F238E27FC236}">
                <a16:creationId xmlns:a16="http://schemas.microsoft.com/office/drawing/2014/main" id="{81BB415D-3B81-4C2A-8908-27EEEE62E706}"/>
              </a:ext>
            </a:extLst>
          </p:cNvPr>
          <p:cNvSpPr txBox="1"/>
          <p:nvPr/>
        </p:nvSpPr>
        <p:spPr>
          <a:xfrm>
            <a:off x="1192369" y="3195053"/>
            <a:ext cx="4937618" cy="1157233"/>
          </a:xfrm>
          <a:prstGeom prst="rect">
            <a:avLst/>
          </a:prstGeom>
          <a:noFill/>
          <a:ln>
            <a:solidFill>
              <a:schemeClr val="bg1"/>
            </a:solidFill>
          </a:ln>
        </p:spPr>
        <p:txBody>
          <a:bodyPr wrap="square">
            <a:noAutofit/>
          </a:bodyPr>
          <a:lstStyle/>
          <a:p>
            <a:r>
              <a:rPr lang="en-US" sz="2000" dirty="0"/>
              <a:t>Consider administrative management – centralized or decentralized </a:t>
            </a:r>
          </a:p>
        </p:txBody>
      </p:sp>
      <p:sp>
        <p:nvSpPr>
          <p:cNvPr id="10" name="TextBox 9">
            <a:extLst>
              <a:ext uri="{FF2B5EF4-FFF2-40B4-BE49-F238E27FC236}">
                <a16:creationId xmlns:a16="http://schemas.microsoft.com/office/drawing/2014/main" id="{CEF99452-7506-4B38-AEE7-4982BCC10E61}"/>
              </a:ext>
            </a:extLst>
          </p:cNvPr>
          <p:cNvSpPr txBox="1"/>
          <p:nvPr/>
        </p:nvSpPr>
        <p:spPr>
          <a:xfrm>
            <a:off x="7091601" y="3092757"/>
            <a:ext cx="4937617" cy="1157233"/>
          </a:xfrm>
          <a:prstGeom prst="rect">
            <a:avLst/>
          </a:prstGeom>
          <a:noFill/>
          <a:ln>
            <a:solidFill>
              <a:schemeClr val="bg1"/>
            </a:solidFill>
          </a:ln>
        </p:spPr>
        <p:txBody>
          <a:bodyPr wrap="square">
            <a:noAutofit/>
          </a:bodyPr>
          <a:lstStyle/>
          <a:p>
            <a:r>
              <a:rPr lang="en-US" sz="2000" dirty="0"/>
              <a:t>Consider a dedicated shared services subscription – common services everyone shares</a:t>
            </a:r>
          </a:p>
        </p:txBody>
      </p:sp>
      <p:sp>
        <p:nvSpPr>
          <p:cNvPr id="8" name="TextBox 7">
            <a:extLst>
              <a:ext uri="{FF2B5EF4-FFF2-40B4-BE49-F238E27FC236}">
                <a16:creationId xmlns:a16="http://schemas.microsoft.com/office/drawing/2014/main" id="{2A3E0256-731A-4B64-855D-B5FE107BFCE6}"/>
              </a:ext>
            </a:extLst>
          </p:cNvPr>
          <p:cNvSpPr txBox="1"/>
          <p:nvPr/>
        </p:nvSpPr>
        <p:spPr>
          <a:xfrm>
            <a:off x="1192369" y="4576765"/>
            <a:ext cx="4937618" cy="1157233"/>
          </a:xfrm>
          <a:prstGeom prst="rect">
            <a:avLst/>
          </a:prstGeom>
          <a:noFill/>
          <a:ln>
            <a:solidFill>
              <a:schemeClr val="bg1"/>
            </a:solidFill>
          </a:ln>
        </p:spPr>
        <p:txBody>
          <a:bodyPr wrap="square">
            <a:noAutofit/>
          </a:bodyPr>
          <a:lstStyle/>
          <a:p>
            <a:r>
              <a:rPr lang="en-US" sz="2000" dirty="0"/>
              <a:t>Group subscriptions together under management groups – apply common policies and role assignments.</a:t>
            </a:r>
          </a:p>
        </p:txBody>
      </p:sp>
      <p:sp>
        <p:nvSpPr>
          <p:cNvPr id="6" name="TextBox 5">
            <a:extLst>
              <a:ext uri="{FF2B5EF4-FFF2-40B4-BE49-F238E27FC236}">
                <a16:creationId xmlns:a16="http://schemas.microsoft.com/office/drawing/2014/main" id="{7E6B811B-3ADE-4E62-9FA5-4B9EF9A40EB2}"/>
              </a:ext>
            </a:extLst>
          </p:cNvPr>
          <p:cNvSpPr txBox="1"/>
          <p:nvPr/>
        </p:nvSpPr>
        <p:spPr>
          <a:xfrm>
            <a:off x="7106139" y="4624093"/>
            <a:ext cx="4937617" cy="1157232"/>
          </a:xfrm>
          <a:prstGeom prst="rect">
            <a:avLst/>
          </a:prstGeom>
          <a:noFill/>
          <a:ln>
            <a:solidFill>
              <a:schemeClr val="bg1"/>
            </a:solidFill>
          </a:ln>
        </p:spPr>
        <p:txBody>
          <a:bodyPr wrap="square">
            <a:noAutofit/>
          </a:bodyPr>
          <a:lstStyle/>
          <a:p>
            <a:r>
              <a:rPr lang="en-US" sz="2000" dirty="0"/>
              <a:t>Make subscription owners aware of their roles and responsibilities</a:t>
            </a:r>
          </a:p>
        </p:txBody>
      </p:sp>
      <p:grpSp>
        <p:nvGrpSpPr>
          <p:cNvPr id="17" name="Group 16">
            <a:extLst>
              <a:ext uri="{FF2B5EF4-FFF2-40B4-BE49-F238E27FC236}">
                <a16:creationId xmlns:a16="http://schemas.microsoft.com/office/drawing/2014/main" id="{1D47B8D3-C3A9-4115-B676-7CC1A661B982}"/>
              </a:ext>
              <a:ext uri="{C183D7F6-B498-43B3-948B-1728B52AA6E4}">
                <adec:decorative xmlns:adec="http://schemas.microsoft.com/office/drawing/2017/decorative" val="1"/>
              </a:ext>
            </a:extLst>
          </p:cNvPr>
          <p:cNvGrpSpPr/>
          <p:nvPr/>
        </p:nvGrpSpPr>
        <p:grpSpPr>
          <a:xfrm>
            <a:off x="418642" y="1699271"/>
            <a:ext cx="747172" cy="680196"/>
            <a:chOff x="3031669" y="1620003"/>
            <a:chExt cx="702132" cy="702231"/>
          </a:xfrm>
        </p:grpSpPr>
        <p:grpSp>
          <p:nvGrpSpPr>
            <p:cNvPr id="18" name="Group 17">
              <a:extLst>
                <a:ext uri="{FF2B5EF4-FFF2-40B4-BE49-F238E27FC236}">
                  <a16:creationId xmlns:a16="http://schemas.microsoft.com/office/drawing/2014/main" id="{9051A792-94AE-4008-A12D-8BD12B5A668B}"/>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0" name="Freeform 5">
                <a:extLst>
                  <a:ext uri="{FF2B5EF4-FFF2-40B4-BE49-F238E27FC236}">
                    <a16:creationId xmlns:a16="http://schemas.microsoft.com/office/drawing/2014/main" id="{A5EB84EE-320A-499A-BA2C-2AC9CE12725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1" name="Freeform 6">
                <a:extLst>
                  <a:ext uri="{FF2B5EF4-FFF2-40B4-BE49-F238E27FC236}">
                    <a16:creationId xmlns:a16="http://schemas.microsoft.com/office/drawing/2014/main" id="{D659AF95-B309-47AA-9D69-F48F5BAD1E43}"/>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9" name="Picture 18" descr="Icon of three concentric arcs">
              <a:extLst>
                <a:ext uri="{FF2B5EF4-FFF2-40B4-BE49-F238E27FC236}">
                  <a16:creationId xmlns:a16="http://schemas.microsoft.com/office/drawing/2014/main" id="{740EEE6A-1B29-432B-B21B-D7AF01FD93AD}"/>
                </a:ext>
              </a:extLst>
            </p:cNvPr>
            <p:cNvPicPr>
              <a:picLocks noChangeAspect="1"/>
            </p:cNvPicPr>
            <p:nvPr/>
          </p:nvPicPr>
          <p:blipFill>
            <a:blip r:embed="rId3"/>
            <a:stretch>
              <a:fillRect/>
            </a:stretch>
          </p:blipFill>
          <p:spPr>
            <a:xfrm>
              <a:off x="3196572" y="1784956"/>
              <a:ext cx="372325" cy="372325"/>
            </a:xfrm>
            <a:prstGeom prst="rect">
              <a:avLst/>
            </a:prstGeom>
          </p:spPr>
        </p:pic>
      </p:grpSp>
      <p:grpSp>
        <p:nvGrpSpPr>
          <p:cNvPr id="22" name="Group 21">
            <a:extLst>
              <a:ext uri="{FF2B5EF4-FFF2-40B4-BE49-F238E27FC236}">
                <a16:creationId xmlns:a16="http://schemas.microsoft.com/office/drawing/2014/main" id="{0E18CB21-F95C-48FA-A9E4-62966831B21E}"/>
              </a:ext>
              <a:ext uri="{C183D7F6-B498-43B3-948B-1728B52AA6E4}">
                <adec:decorative xmlns:adec="http://schemas.microsoft.com/office/drawing/2017/decorative" val="1"/>
              </a:ext>
            </a:extLst>
          </p:cNvPr>
          <p:cNvGrpSpPr/>
          <p:nvPr/>
        </p:nvGrpSpPr>
        <p:grpSpPr>
          <a:xfrm>
            <a:off x="418641" y="3138018"/>
            <a:ext cx="747172" cy="680196"/>
            <a:chOff x="3031669" y="2473749"/>
            <a:chExt cx="702132" cy="702231"/>
          </a:xfrm>
        </p:grpSpPr>
        <p:grpSp>
          <p:nvGrpSpPr>
            <p:cNvPr id="23" name="Group 22">
              <a:extLst>
                <a:ext uri="{FF2B5EF4-FFF2-40B4-BE49-F238E27FC236}">
                  <a16:creationId xmlns:a16="http://schemas.microsoft.com/office/drawing/2014/main" id="{87F775A6-D6C1-4952-8427-CEAA2E52D95F}"/>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25" name="Freeform 5">
                <a:extLst>
                  <a:ext uri="{FF2B5EF4-FFF2-40B4-BE49-F238E27FC236}">
                    <a16:creationId xmlns:a16="http://schemas.microsoft.com/office/drawing/2014/main" id="{35D5E15D-16CA-4EC9-9BEF-E90AD162BAB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6">
                <a:extLst>
                  <a:ext uri="{FF2B5EF4-FFF2-40B4-BE49-F238E27FC236}">
                    <a16:creationId xmlns:a16="http://schemas.microsoft.com/office/drawing/2014/main" id="{7FA5BE14-9C66-4E52-8561-5BF4612E21FF}"/>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24" name="Picture 23" descr="Icon of a arrow in a circular path with a timer inside the circle">
              <a:extLst>
                <a:ext uri="{FF2B5EF4-FFF2-40B4-BE49-F238E27FC236}">
                  <a16:creationId xmlns:a16="http://schemas.microsoft.com/office/drawing/2014/main" id="{70E8545D-B571-41EC-9190-960B8FFF1D49}"/>
                </a:ext>
              </a:extLst>
            </p:cNvPr>
            <p:cNvPicPr>
              <a:picLocks noChangeAspect="1"/>
            </p:cNvPicPr>
            <p:nvPr/>
          </p:nvPicPr>
          <p:blipFill>
            <a:blip r:embed="rId4"/>
            <a:stretch>
              <a:fillRect/>
            </a:stretch>
          </p:blipFill>
          <p:spPr>
            <a:xfrm>
              <a:off x="3196572" y="2638702"/>
              <a:ext cx="372325" cy="372325"/>
            </a:xfrm>
            <a:prstGeom prst="rect">
              <a:avLst/>
            </a:prstGeom>
          </p:spPr>
        </p:pic>
      </p:grpSp>
      <p:grpSp>
        <p:nvGrpSpPr>
          <p:cNvPr id="31" name="Group 30">
            <a:extLst>
              <a:ext uri="{FF2B5EF4-FFF2-40B4-BE49-F238E27FC236}">
                <a16:creationId xmlns:a16="http://schemas.microsoft.com/office/drawing/2014/main" id="{3C89E138-28B4-430C-9927-D80F09764899}"/>
              </a:ext>
              <a:ext uri="{C183D7F6-B498-43B3-948B-1728B52AA6E4}">
                <adec:decorative xmlns:adec="http://schemas.microsoft.com/office/drawing/2017/decorative" val="1"/>
              </a:ext>
            </a:extLst>
          </p:cNvPr>
          <p:cNvGrpSpPr/>
          <p:nvPr/>
        </p:nvGrpSpPr>
        <p:grpSpPr>
          <a:xfrm>
            <a:off x="405928" y="4576765"/>
            <a:ext cx="747172" cy="680196"/>
            <a:chOff x="398934" y="4220957"/>
            <a:chExt cx="896426" cy="896552"/>
          </a:xfrm>
        </p:grpSpPr>
        <p:sp>
          <p:nvSpPr>
            <p:cNvPr id="28" name="Freeform 5">
              <a:extLst>
                <a:ext uri="{FF2B5EF4-FFF2-40B4-BE49-F238E27FC236}">
                  <a16:creationId xmlns:a16="http://schemas.microsoft.com/office/drawing/2014/main" id="{6A55D585-875A-4F56-86ED-C3CFBF0953D8}"/>
                </a:ext>
              </a:extLst>
            </p:cNvPr>
            <p:cNvSpPr>
              <a:spLocks/>
            </p:cNvSpPr>
            <p:nvPr/>
          </p:nvSpPr>
          <p:spPr bwMode="auto">
            <a:xfrm>
              <a:off x="398934" y="4220957"/>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0" name="Freeform 6">
              <a:extLst>
                <a:ext uri="{FF2B5EF4-FFF2-40B4-BE49-F238E27FC236}">
                  <a16:creationId xmlns:a16="http://schemas.microsoft.com/office/drawing/2014/main" id="{1BD3070B-CB4B-4408-9088-3A7358FBEE9B}"/>
                </a:ext>
              </a:extLst>
            </p:cNvPr>
            <p:cNvSpPr>
              <a:spLocks noEditPoints="1"/>
            </p:cNvSpPr>
            <p:nvPr/>
          </p:nvSpPr>
          <p:spPr bwMode="auto">
            <a:xfrm>
              <a:off x="446047" y="4283339"/>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34" name="Group 33">
            <a:extLst>
              <a:ext uri="{FF2B5EF4-FFF2-40B4-BE49-F238E27FC236}">
                <a16:creationId xmlns:a16="http://schemas.microsoft.com/office/drawing/2014/main" id="{AFAC3C29-2E49-49A3-8E9A-A380DDDD3C56}"/>
              </a:ext>
              <a:ext uri="{C183D7F6-B498-43B3-948B-1728B52AA6E4}">
                <adec:decorative xmlns:adec="http://schemas.microsoft.com/office/drawing/2017/decorative" val="1"/>
              </a:ext>
            </a:extLst>
          </p:cNvPr>
          <p:cNvGrpSpPr/>
          <p:nvPr/>
        </p:nvGrpSpPr>
        <p:grpSpPr>
          <a:xfrm>
            <a:off x="6319695" y="1699271"/>
            <a:ext cx="747172" cy="680196"/>
            <a:chOff x="398934" y="4220957"/>
            <a:chExt cx="896426" cy="896552"/>
          </a:xfrm>
        </p:grpSpPr>
        <p:sp>
          <p:nvSpPr>
            <p:cNvPr id="35" name="Freeform 5">
              <a:extLst>
                <a:ext uri="{FF2B5EF4-FFF2-40B4-BE49-F238E27FC236}">
                  <a16:creationId xmlns:a16="http://schemas.microsoft.com/office/drawing/2014/main" id="{2F67901E-B5F0-4099-B877-C83F587DCE4B}"/>
                </a:ext>
              </a:extLst>
            </p:cNvPr>
            <p:cNvSpPr>
              <a:spLocks/>
            </p:cNvSpPr>
            <p:nvPr/>
          </p:nvSpPr>
          <p:spPr bwMode="auto">
            <a:xfrm>
              <a:off x="398934" y="4220957"/>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6">
              <a:extLst>
                <a:ext uri="{FF2B5EF4-FFF2-40B4-BE49-F238E27FC236}">
                  <a16:creationId xmlns:a16="http://schemas.microsoft.com/office/drawing/2014/main" id="{12DD895B-FE3C-496D-8AA4-D276BF8DB741}"/>
                </a:ext>
              </a:extLst>
            </p:cNvPr>
            <p:cNvSpPr>
              <a:spLocks noEditPoints="1"/>
            </p:cNvSpPr>
            <p:nvPr/>
          </p:nvSpPr>
          <p:spPr bwMode="auto">
            <a:xfrm>
              <a:off x="446047" y="4283339"/>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37" name="Group 36">
            <a:extLst>
              <a:ext uri="{FF2B5EF4-FFF2-40B4-BE49-F238E27FC236}">
                <a16:creationId xmlns:a16="http://schemas.microsoft.com/office/drawing/2014/main" id="{2606BCE4-BA54-4431-A156-DC3E64CEC4B4}"/>
              </a:ext>
              <a:ext uri="{C183D7F6-B498-43B3-948B-1728B52AA6E4}">
                <adec:decorative xmlns:adec="http://schemas.microsoft.com/office/drawing/2017/decorative" val="1"/>
              </a:ext>
            </a:extLst>
          </p:cNvPr>
          <p:cNvGrpSpPr/>
          <p:nvPr/>
        </p:nvGrpSpPr>
        <p:grpSpPr>
          <a:xfrm>
            <a:off x="6329894" y="3162196"/>
            <a:ext cx="747172" cy="680196"/>
            <a:chOff x="398934" y="4220957"/>
            <a:chExt cx="896426" cy="896552"/>
          </a:xfrm>
        </p:grpSpPr>
        <p:sp>
          <p:nvSpPr>
            <p:cNvPr id="38" name="Freeform 5">
              <a:extLst>
                <a:ext uri="{FF2B5EF4-FFF2-40B4-BE49-F238E27FC236}">
                  <a16:creationId xmlns:a16="http://schemas.microsoft.com/office/drawing/2014/main" id="{31FDC5CA-8FEB-4341-8961-24BA85EAEF0B}"/>
                </a:ext>
              </a:extLst>
            </p:cNvPr>
            <p:cNvSpPr>
              <a:spLocks/>
            </p:cNvSpPr>
            <p:nvPr/>
          </p:nvSpPr>
          <p:spPr bwMode="auto">
            <a:xfrm>
              <a:off x="398934" y="4220957"/>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C1173085-41AF-402E-96D9-2E997D07C09E}"/>
                </a:ext>
              </a:extLst>
            </p:cNvPr>
            <p:cNvSpPr>
              <a:spLocks noEditPoints="1"/>
            </p:cNvSpPr>
            <p:nvPr/>
          </p:nvSpPr>
          <p:spPr bwMode="auto">
            <a:xfrm>
              <a:off x="446047" y="4283339"/>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40" name="Group 39">
            <a:extLst>
              <a:ext uri="{FF2B5EF4-FFF2-40B4-BE49-F238E27FC236}">
                <a16:creationId xmlns:a16="http://schemas.microsoft.com/office/drawing/2014/main" id="{15E64B0B-E395-4DAF-9E71-66E4B819ED89}"/>
              </a:ext>
              <a:ext uri="{C183D7F6-B498-43B3-948B-1728B52AA6E4}">
                <adec:decorative xmlns:adec="http://schemas.microsoft.com/office/drawing/2017/decorative" val="1"/>
              </a:ext>
            </a:extLst>
          </p:cNvPr>
          <p:cNvGrpSpPr/>
          <p:nvPr/>
        </p:nvGrpSpPr>
        <p:grpSpPr>
          <a:xfrm>
            <a:off x="6290625" y="4637696"/>
            <a:ext cx="747172" cy="680196"/>
            <a:chOff x="398934" y="4220957"/>
            <a:chExt cx="896426" cy="896552"/>
          </a:xfrm>
        </p:grpSpPr>
        <p:sp>
          <p:nvSpPr>
            <p:cNvPr id="41" name="Freeform 5">
              <a:extLst>
                <a:ext uri="{FF2B5EF4-FFF2-40B4-BE49-F238E27FC236}">
                  <a16:creationId xmlns:a16="http://schemas.microsoft.com/office/drawing/2014/main" id="{5F17A71A-DB7F-4986-AD32-867B7C385639}"/>
                </a:ext>
              </a:extLst>
            </p:cNvPr>
            <p:cNvSpPr>
              <a:spLocks/>
            </p:cNvSpPr>
            <p:nvPr/>
          </p:nvSpPr>
          <p:spPr bwMode="auto">
            <a:xfrm>
              <a:off x="398934" y="4220957"/>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2" name="Freeform 6">
              <a:extLst>
                <a:ext uri="{FF2B5EF4-FFF2-40B4-BE49-F238E27FC236}">
                  <a16:creationId xmlns:a16="http://schemas.microsoft.com/office/drawing/2014/main" id="{BD814B02-B2AE-4157-98A3-639D4DF773E5}"/>
                </a:ext>
              </a:extLst>
            </p:cNvPr>
            <p:cNvSpPr>
              <a:spLocks noEditPoints="1"/>
            </p:cNvSpPr>
            <p:nvPr/>
          </p:nvSpPr>
          <p:spPr bwMode="auto">
            <a:xfrm>
              <a:off x="446047" y="4283339"/>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4" name="Picture 43">
            <a:extLst>
              <a:ext uri="{FF2B5EF4-FFF2-40B4-BE49-F238E27FC236}">
                <a16:creationId xmlns:a16="http://schemas.microsoft.com/office/drawing/2014/main" id="{A83CAC6B-909F-40DD-AA7A-923BA1304F6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5235" y="1910419"/>
            <a:ext cx="594675" cy="262444"/>
          </a:xfrm>
          <a:prstGeom prst="rect">
            <a:avLst/>
          </a:prstGeom>
        </p:spPr>
      </p:pic>
      <p:pic>
        <p:nvPicPr>
          <p:cNvPr id="48" name="Picture 47">
            <a:extLst>
              <a:ext uri="{FF2B5EF4-FFF2-40B4-BE49-F238E27FC236}">
                <a16:creationId xmlns:a16="http://schemas.microsoft.com/office/drawing/2014/main" id="{9FA4758A-144E-4AE5-85A9-B6AC785DAD1E}"/>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blip>
          <a:stretch>
            <a:fillRect/>
          </a:stretch>
        </p:blipFill>
        <p:spPr>
          <a:xfrm>
            <a:off x="6428740" y="4808188"/>
            <a:ext cx="423499" cy="355579"/>
          </a:xfrm>
          <a:prstGeom prst="rect">
            <a:avLst/>
          </a:prstGeom>
        </p:spPr>
      </p:pic>
      <p:pic>
        <p:nvPicPr>
          <p:cNvPr id="50" name="Picture 7">
            <a:extLst>
              <a:ext uri="{FF2B5EF4-FFF2-40B4-BE49-F238E27FC236}">
                <a16:creationId xmlns:a16="http://schemas.microsoft.com/office/drawing/2014/main" id="{0A1ABBE9-7CE1-4208-9226-2B9D8AB7F036}"/>
              </a:ext>
              <a:ext uri="{C183D7F6-B498-43B3-948B-1728B52AA6E4}">
                <adec:decorative xmlns:adec="http://schemas.microsoft.com/office/drawing/2017/decorative" val="1"/>
              </a:ext>
            </a:extLst>
          </p:cNvPr>
          <p:cNvPicPr>
            <a:picLocks noChangeAspect="1" noChangeArrowheads="1"/>
          </p:cNvPicPr>
          <p:nvPr/>
        </p:nvPicPr>
        <p:blipFill>
          <a:blip r:embed="rId7" cstate="print">
            <a:duotone>
              <a:prstClr val="black"/>
              <a:schemeClr val="accent4">
                <a:tint val="45000"/>
                <a:satMod val="400000"/>
              </a:schemeClr>
            </a:duotone>
          </a:blip>
          <a:srcRect/>
          <a:stretch>
            <a:fillRect/>
          </a:stretch>
        </p:blipFill>
        <p:spPr bwMode="auto">
          <a:xfrm>
            <a:off x="389016" y="4576765"/>
            <a:ext cx="741320" cy="741127"/>
          </a:xfrm>
          <a:prstGeom prst="rect">
            <a:avLst/>
          </a:prstGeom>
          <a:noFill/>
        </p:spPr>
      </p:pic>
      <p:sp>
        <p:nvSpPr>
          <p:cNvPr id="52" name="Freeform 156">
            <a:extLst>
              <a:ext uri="{FF2B5EF4-FFF2-40B4-BE49-F238E27FC236}">
                <a16:creationId xmlns:a16="http://schemas.microsoft.com/office/drawing/2014/main" id="{CDBBE866-FAF1-4D0E-ADAC-593891A091EB}"/>
              </a:ext>
              <a:ext uri="{C183D7F6-B498-43B3-948B-1728B52AA6E4}">
                <adec:decorative xmlns:adec="http://schemas.microsoft.com/office/drawing/2017/decorative" val="1"/>
              </a:ext>
            </a:extLst>
          </p:cNvPr>
          <p:cNvSpPr>
            <a:spLocks noEditPoints="1"/>
          </p:cNvSpPr>
          <p:nvPr/>
        </p:nvSpPr>
        <p:spPr bwMode="black">
          <a:xfrm>
            <a:off x="6482994" y="3297795"/>
            <a:ext cx="410455" cy="429489"/>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chemeClr val="tx1"/>
          </a:solidFill>
          <a:ln>
            <a:noFill/>
          </a:ln>
        </p:spPr>
        <p:txBody>
          <a:bodyPr vert="horz" wrap="square" lIns="109740" tIns="54871" rIns="109740" bIns="54871" numCol="1" anchor="t" anchorCtr="0" compatLnSpc="1">
            <a:prstTxWarp prst="textNoShape">
              <a:avLst/>
            </a:prstTxWarp>
          </a:bodyPr>
          <a:lstStyle/>
          <a:p>
            <a:endParaRPr lang="en-US" sz="1400" dirty="0">
              <a:solidFill>
                <a:srgbClr val="595959"/>
              </a:solidFill>
            </a:endParaRPr>
          </a:p>
        </p:txBody>
      </p:sp>
    </p:spTree>
    <p:extLst>
      <p:ext uri="{BB962C8B-B14F-4D97-AF65-F5344CB8AC3E}">
        <p14:creationId xmlns:p14="http://schemas.microsoft.com/office/powerpoint/2010/main" val="6419162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When to use subscriptions - example</a:t>
            </a:r>
          </a:p>
        </p:txBody>
      </p:sp>
      <p:sp>
        <p:nvSpPr>
          <p:cNvPr id="3" name="Text Placeholder 1">
            <a:extLst>
              <a:ext uri="{FF2B5EF4-FFF2-40B4-BE49-F238E27FC236}">
                <a16:creationId xmlns:a16="http://schemas.microsoft.com/office/drawing/2014/main" id="{34861A50-7346-4C35-A783-14E7AD632155}"/>
              </a:ext>
            </a:extLst>
          </p:cNvPr>
          <p:cNvSpPr txBox="1">
            <a:spLocks/>
          </p:cNvSpPr>
          <p:nvPr/>
        </p:nvSpPr>
        <p:spPr>
          <a:xfrm>
            <a:off x="268366" y="1678997"/>
            <a:ext cx="5215232" cy="4199900"/>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1200"/>
              </a:spcBef>
              <a:buFont typeface="Arial" panose="020B0604020202020204" pitchFamily="34" charset="0"/>
              <a:buChar char="•"/>
            </a:pPr>
            <a:r>
              <a:rPr lang="en-US" sz="2000" dirty="0">
                <a:solidFill>
                  <a:schemeClr val="tx1"/>
                </a:solidFill>
                <a:latin typeface="+mn-lt"/>
              </a:rPr>
              <a:t>Secure workloads that require additional policies and role-based access control to achieve compliance</a:t>
            </a:r>
          </a:p>
          <a:p>
            <a:pPr marL="342900" indent="-342900">
              <a:spcBef>
                <a:spcPts val="1200"/>
              </a:spcBef>
              <a:buFont typeface="Arial" panose="020B0604020202020204" pitchFamily="34" charset="0"/>
              <a:buChar char="•"/>
            </a:pPr>
            <a:r>
              <a:rPr lang="en-US" sz="2000" dirty="0">
                <a:solidFill>
                  <a:schemeClr val="tx1"/>
                </a:solidFill>
                <a:latin typeface="+mn-lt"/>
              </a:rPr>
              <a:t>Specialized workloads and the need to scale outside the subscription limits</a:t>
            </a:r>
          </a:p>
          <a:p>
            <a:pPr marL="342900" indent="-342900">
              <a:spcBef>
                <a:spcPts val="1200"/>
              </a:spcBef>
              <a:buFont typeface="Arial" panose="020B0604020202020204" pitchFamily="34" charset="0"/>
              <a:buChar char="•"/>
            </a:pPr>
            <a:r>
              <a:rPr lang="en-US" sz="2000" dirty="0">
                <a:solidFill>
                  <a:schemeClr val="tx1"/>
                </a:solidFill>
                <a:latin typeface="+mn-lt"/>
              </a:rPr>
              <a:t>Manage and track costs for your organizational structure</a:t>
            </a:r>
          </a:p>
          <a:p>
            <a:pPr marL="342900" indent="-342900">
              <a:spcBef>
                <a:spcPts val="1200"/>
              </a:spcBef>
              <a:buFont typeface="Arial" panose="020B0604020202020204" pitchFamily="34" charset="0"/>
              <a:buChar char="•"/>
            </a:pPr>
            <a:r>
              <a:rPr lang="en-US" sz="2000" dirty="0">
                <a:solidFill>
                  <a:schemeClr val="tx1"/>
                </a:solidFill>
                <a:latin typeface="+mn-lt"/>
              </a:rPr>
              <a:t>Identify different environments such as development, test, and production that are often isolated from a management perspective</a:t>
            </a:r>
          </a:p>
        </p:txBody>
      </p:sp>
      <p:grpSp>
        <p:nvGrpSpPr>
          <p:cNvPr id="7" name="Group 6" descr="Management groups for Tailwinds, Corporate, and IT. ">
            <a:extLst>
              <a:ext uri="{FF2B5EF4-FFF2-40B4-BE49-F238E27FC236}">
                <a16:creationId xmlns:a16="http://schemas.microsoft.com/office/drawing/2014/main" id="{7F65C635-339C-4175-99AB-6B668E5D2B34}"/>
              </a:ext>
            </a:extLst>
          </p:cNvPr>
          <p:cNvGrpSpPr/>
          <p:nvPr/>
        </p:nvGrpSpPr>
        <p:grpSpPr>
          <a:xfrm>
            <a:off x="5649620" y="1740666"/>
            <a:ext cx="6110289" cy="4138779"/>
            <a:chOff x="2268376" y="1430972"/>
            <a:chExt cx="9309087" cy="4767174"/>
          </a:xfrm>
        </p:grpSpPr>
        <p:sp>
          <p:nvSpPr>
            <p:cNvPr id="8" name="TextBox 7">
              <a:extLst>
                <a:ext uri="{FF2B5EF4-FFF2-40B4-BE49-F238E27FC236}">
                  <a16:creationId xmlns:a16="http://schemas.microsoft.com/office/drawing/2014/main" id="{313A147E-6AFA-4D03-B70A-2245666B56CB}"/>
                </a:ext>
              </a:extLst>
            </p:cNvPr>
            <p:cNvSpPr txBox="1"/>
            <p:nvPr/>
          </p:nvSpPr>
          <p:spPr>
            <a:xfrm>
              <a:off x="7057551" y="4506312"/>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Production</a:t>
              </a:r>
            </a:p>
          </p:txBody>
        </p:sp>
        <p:sp>
          <p:nvSpPr>
            <p:cNvPr id="9" name="TextBox 8">
              <a:extLst>
                <a:ext uri="{FF2B5EF4-FFF2-40B4-BE49-F238E27FC236}">
                  <a16:creationId xmlns:a16="http://schemas.microsoft.com/office/drawing/2014/main" id="{AEA8BF09-234D-4414-8FB6-6D69040AEC1C}"/>
                </a:ext>
              </a:extLst>
            </p:cNvPr>
            <p:cNvSpPr txBox="1"/>
            <p:nvPr/>
          </p:nvSpPr>
          <p:spPr>
            <a:xfrm>
              <a:off x="5071564" y="1430972"/>
              <a:ext cx="3076126" cy="69246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Tenant root group</a:t>
              </a:r>
            </a:p>
          </p:txBody>
        </p:sp>
        <p:sp>
          <p:nvSpPr>
            <p:cNvPr id="10" name="TextBox 9">
              <a:extLst>
                <a:ext uri="{FF2B5EF4-FFF2-40B4-BE49-F238E27FC236}">
                  <a16:creationId xmlns:a16="http://schemas.microsoft.com/office/drawing/2014/main" id="{16C68AD7-4456-4C89-8705-3E70F23FEBC3}"/>
                </a:ext>
              </a:extLst>
            </p:cNvPr>
            <p:cNvSpPr txBox="1"/>
            <p:nvPr/>
          </p:nvSpPr>
          <p:spPr>
            <a:xfrm>
              <a:off x="5222624" y="2378584"/>
              <a:ext cx="2772907"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Tailwinds</a:t>
              </a:r>
            </a:p>
          </p:txBody>
        </p:sp>
        <p:pic>
          <p:nvPicPr>
            <p:cNvPr id="11" name="Graphic 10">
              <a:extLst>
                <a:ext uri="{FF2B5EF4-FFF2-40B4-BE49-F238E27FC236}">
                  <a16:creationId xmlns:a16="http://schemas.microsoft.com/office/drawing/2014/main" id="{C6902647-416C-4CDD-BA0D-B4C2148183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648" y="2489610"/>
              <a:ext cx="352886" cy="352886"/>
            </a:xfrm>
            <a:prstGeom prst="rect">
              <a:avLst/>
            </a:prstGeom>
          </p:spPr>
        </p:pic>
        <p:sp>
          <p:nvSpPr>
            <p:cNvPr id="12" name="TextBox 11">
              <a:extLst>
                <a:ext uri="{FF2B5EF4-FFF2-40B4-BE49-F238E27FC236}">
                  <a16:creationId xmlns:a16="http://schemas.microsoft.com/office/drawing/2014/main" id="{BBC2AC37-67F0-448D-A8D2-DD7F44DA2812}"/>
                </a:ext>
              </a:extLst>
            </p:cNvPr>
            <p:cNvSpPr txBox="1"/>
            <p:nvPr/>
          </p:nvSpPr>
          <p:spPr>
            <a:xfrm>
              <a:off x="3308866" y="3459253"/>
              <a:ext cx="2062755" cy="69246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Corporate</a:t>
              </a:r>
            </a:p>
          </p:txBody>
        </p:sp>
        <p:sp>
          <p:nvSpPr>
            <p:cNvPr id="13" name="TextBox 12">
              <a:extLst>
                <a:ext uri="{FF2B5EF4-FFF2-40B4-BE49-F238E27FC236}">
                  <a16:creationId xmlns:a16="http://schemas.microsoft.com/office/drawing/2014/main" id="{06E58030-00E4-47F1-833E-9A37E28A8EE6}"/>
                </a:ext>
              </a:extLst>
            </p:cNvPr>
            <p:cNvSpPr txBox="1"/>
            <p:nvPr/>
          </p:nvSpPr>
          <p:spPr>
            <a:xfrm>
              <a:off x="8298753" y="3483905"/>
              <a:ext cx="166846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IT</a:t>
              </a:r>
            </a:p>
          </p:txBody>
        </p:sp>
        <p:pic>
          <p:nvPicPr>
            <p:cNvPr id="14" name="Graphic 13">
              <a:extLst>
                <a:ext uri="{FF2B5EF4-FFF2-40B4-BE49-F238E27FC236}">
                  <a16:creationId xmlns:a16="http://schemas.microsoft.com/office/drawing/2014/main" id="{56ACE438-F6EC-4D30-9153-672685A9E2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154" y="3450152"/>
              <a:ext cx="352886" cy="352886"/>
            </a:xfrm>
            <a:prstGeom prst="rect">
              <a:avLst/>
            </a:prstGeom>
          </p:spPr>
        </p:pic>
        <p:pic>
          <p:nvPicPr>
            <p:cNvPr id="15" name="Graphic 14">
              <a:extLst>
                <a:ext uri="{FF2B5EF4-FFF2-40B4-BE49-F238E27FC236}">
                  <a16:creationId xmlns:a16="http://schemas.microsoft.com/office/drawing/2014/main" id="{E87F0C91-9784-4F98-84BE-F5396402A1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4332" y="3483905"/>
              <a:ext cx="352886" cy="352886"/>
            </a:xfrm>
            <a:prstGeom prst="rect">
              <a:avLst/>
            </a:prstGeom>
          </p:spPr>
        </p:pic>
        <p:sp>
          <p:nvSpPr>
            <p:cNvPr id="16" name="TextBox 15">
              <a:extLst>
                <a:ext uri="{FF2B5EF4-FFF2-40B4-BE49-F238E27FC236}">
                  <a16:creationId xmlns:a16="http://schemas.microsoft.com/office/drawing/2014/main" id="{D49D03AA-341A-44D0-9614-01F0961B2513}"/>
                </a:ext>
              </a:extLst>
            </p:cNvPr>
            <p:cNvSpPr txBox="1"/>
            <p:nvPr/>
          </p:nvSpPr>
          <p:spPr>
            <a:xfrm>
              <a:off x="9347477" y="4531740"/>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R&amp;D</a:t>
              </a:r>
            </a:p>
          </p:txBody>
        </p:sp>
        <p:pic>
          <p:nvPicPr>
            <p:cNvPr id="17" name="Graphic 16">
              <a:extLst>
                <a:ext uri="{FF2B5EF4-FFF2-40B4-BE49-F238E27FC236}">
                  <a16:creationId xmlns:a16="http://schemas.microsoft.com/office/drawing/2014/main" id="{7BAA173D-0D8A-46F0-B04B-3DF206CF75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8346" y="4509430"/>
              <a:ext cx="352886" cy="352886"/>
            </a:xfrm>
            <a:prstGeom prst="rect">
              <a:avLst/>
            </a:prstGeom>
          </p:spPr>
        </p:pic>
        <p:cxnSp>
          <p:nvCxnSpPr>
            <p:cNvPr id="18" name="Connector: Elbow 17">
              <a:extLst>
                <a:ext uri="{FF2B5EF4-FFF2-40B4-BE49-F238E27FC236}">
                  <a16:creationId xmlns:a16="http://schemas.microsoft.com/office/drawing/2014/main" id="{59826595-DA72-4405-9302-6B1B5DF3437C}"/>
                </a:ext>
              </a:extLst>
            </p:cNvPr>
            <p:cNvCxnSpPr>
              <a:cxnSpLocks/>
              <a:stCxn id="9" idx="2"/>
              <a:endCxn id="10" idx="0"/>
            </p:cNvCxnSpPr>
            <p:nvPr/>
          </p:nvCxnSpPr>
          <p:spPr>
            <a:xfrm rot="5400000">
              <a:off x="6481780" y="2250735"/>
              <a:ext cx="255149" cy="55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F415BD8-8393-4A88-9948-FD1D08BC9440}"/>
                </a:ext>
              </a:extLst>
            </p:cNvPr>
            <p:cNvCxnSpPr>
              <a:cxnSpLocks/>
              <a:stCxn id="10" idx="2"/>
              <a:endCxn id="12" idx="0"/>
            </p:cNvCxnSpPr>
            <p:nvPr/>
          </p:nvCxnSpPr>
          <p:spPr>
            <a:xfrm rot="5400000">
              <a:off x="5192861" y="2043034"/>
              <a:ext cx="563603" cy="226883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DBFB929-A790-4249-82C5-DFF40065CE3A}"/>
                </a:ext>
              </a:extLst>
            </p:cNvPr>
            <p:cNvCxnSpPr>
              <a:cxnSpLocks/>
              <a:stCxn id="10" idx="2"/>
              <a:endCxn id="13" idx="0"/>
            </p:cNvCxnSpPr>
            <p:nvPr/>
          </p:nvCxnSpPr>
          <p:spPr>
            <a:xfrm rot="16200000" flipH="1">
              <a:off x="7576904" y="1927823"/>
              <a:ext cx="588256" cy="252390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7CAF922-9C50-40FC-B585-FED1A070E663}"/>
                </a:ext>
              </a:extLst>
            </p:cNvPr>
            <p:cNvCxnSpPr>
              <a:cxnSpLocks/>
              <a:stCxn id="13" idx="2"/>
              <a:endCxn id="16" idx="0"/>
            </p:cNvCxnSpPr>
            <p:nvPr/>
          </p:nvCxnSpPr>
          <p:spPr>
            <a:xfrm rot="16200000" flipH="1">
              <a:off x="9490535" y="3643420"/>
              <a:ext cx="530770" cy="124586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BFADE66-7650-47E1-9055-65DC37240281}"/>
                </a:ext>
              </a:extLst>
            </p:cNvPr>
            <p:cNvCxnSpPr>
              <a:cxnSpLocks/>
              <a:stCxn id="13" idx="2"/>
              <a:endCxn id="8" idx="0"/>
            </p:cNvCxnSpPr>
            <p:nvPr/>
          </p:nvCxnSpPr>
          <p:spPr>
            <a:xfrm rot="5400000">
              <a:off x="8358287" y="3731613"/>
              <a:ext cx="505342" cy="104405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4958FB-D396-4E0C-AED5-90C819F9B06A}"/>
                </a:ext>
              </a:extLst>
            </p:cNvPr>
            <p:cNvSpPr txBox="1"/>
            <p:nvPr/>
          </p:nvSpPr>
          <p:spPr>
            <a:xfrm>
              <a:off x="4590202" y="4509636"/>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Legal</a:t>
              </a:r>
            </a:p>
          </p:txBody>
        </p:sp>
        <p:cxnSp>
          <p:nvCxnSpPr>
            <p:cNvPr id="25" name="Connector: Elbow 24">
              <a:extLst>
                <a:ext uri="{FF2B5EF4-FFF2-40B4-BE49-F238E27FC236}">
                  <a16:creationId xmlns:a16="http://schemas.microsoft.com/office/drawing/2014/main" id="{31F9103E-84F2-4229-AA0D-BCFDCCCD2B5C}"/>
                </a:ext>
              </a:extLst>
            </p:cNvPr>
            <p:cNvCxnSpPr>
              <a:cxnSpLocks/>
              <a:stCxn id="12" idx="2"/>
              <a:endCxn id="24" idx="0"/>
            </p:cNvCxnSpPr>
            <p:nvPr/>
          </p:nvCxnSpPr>
          <p:spPr>
            <a:xfrm rot="16200000" flipH="1">
              <a:off x="4801952" y="3690008"/>
              <a:ext cx="357919" cy="128133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C6AFAF7-F7FF-46F5-BE35-E093215AB260}"/>
                </a:ext>
              </a:extLst>
            </p:cNvPr>
            <p:cNvSpPr txBox="1"/>
            <p:nvPr/>
          </p:nvSpPr>
          <p:spPr>
            <a:xfrm>
              <a:off x="2268376" y="4509009"/>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HR</a:t>
              </a:r>
            </a:p>
          </p:txBody>
        </p:sp>
        <p:cxnSp>
          <p:nvCxnSpPr>
            <p:cNvPr id="27" name="Connector: Elbow 26">
              <a:extLst>
                <a:ext uri="{FF2B5EF4-FFF2-40B4-BE49-F238E27FC236}">
                  <a16:creationId xmlns:a16="http://schemas.microsoft.com/office/drawing/2014/main" id="{E3CC94C3-7294-4BAA-BC09-71507911DBB8}"/>
                </a:ext>
              </a:extLst>
            </p:cNvPr>
            <p:cNvCxnSpPr>
              <a:cxnSpLocks/>
              <a:stCxn id="12" idx="2"/>
              <a:endCxn id="26" idx="0"/>
            </p:cNvCxnSpPr>
            <p:nvPr/>
          </p:nvCxnSpPr>
          <p:spPr>
            <a:xfrm rot="5400000">
              <a:off x="3641353" y="3810117"/>
              <a:ext cx="357293" cy="104049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38D1FE5A-EADC-4A09-B8C8-541CCA5F9C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9964" y="4545715"/>
              <a:ext cx="372326" cy="372326"/>
            </a:xfrm>
            <a:prstGeom prst="rect">
              <a:avLst/>
            </a:prstGeom>
          </p:spPr>
        </p:pic>
        <p:sp>
          <p:nvSpPr>
            <p:cNvPr id="29" name="TextBox 28">
              <a:extLst>
                <a:ext uri="{FF2B5EF4-FFF2-40B4-BE49-F238E27FC236}">
                  <a16:creationId xmlns:a16="http://schemas.microsoft.com/office/drawing/2014/main" id="{9D49F085-9505-4241-9933-82A644110CF2}"/>
                </a:ext>
              </a:extLst>
            </p:cNvPr>
            <p:cNvSpPr txBox="1"/>
            <p:nvPr/>
          </p:nvSpPr>
          <p:spPr>
            <a:xfrm>
              <a:off x="7060706" y="5681081"/>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App2</a:t>
              </a:r>
            </a:p>
          </p:txBody>
        </p:sp>
        <p:sp>
          <p:nvSpPr>
            <p:cNvPr id="31" name="TextBox 30">
              <a:extLst>
                <a:ext uri="{FF2B5EF4-FFF2-40B4-BE49-F238E27FC236}">
                  <a16:creationId xmlns:a16="http://schemas.microsoft.com/office/drawing/2014/main" id="{E668A789-0DDA-4D3A-9A8C-AFFC6A5F424F}"/>
                </a:ext>
              </a:extLst>
            </p:cNvPr>
            <p:cNvSpPr txBox="1"/>
            <p:nvPr/>
          </p:nvSpPr>
          <p:spPr>
            <a:xfrm>
              <a:off x="4580834" y="5680454"/>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App1</a:t>
              </a:r>
            </a:p>
          </p:txBody>
        </p:sp>
        <p:pic>
          <p:nvPicPr>
            <p:cNvPr id="32" name="Graphic 31">
              <a:extLst>
                <a:ext uri="{FF2B5EF4-FFF2-40B4-BE49-F238E27FC236}">
                  <a16:creationId xmlns:a16="http://schemas.microsoft.com/office/drawing/2014/main" id="{61961E8E-2FFB-41B9-BF2B-419AAC96F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6251" y="5680454"/>
              <a:ext cx="372326" cy="372326"/>
            </a:xfrm>
            <a:prstGeom prst="rect">
              <a:avLst/>
            </a:prstGeom>
          </p:spPr>
        </p:pic>
        <p:pic>
          <p:nvPicPr>
            <p:cNvPr id="33" name="Graphic 32">
              <a:extLst>
                <a:ext uri="{FF2B5EF4-FFF2-40B4-BE49-F238E27FC236}">
                  <a16:creationId xmlns:a16="http://schemas.microsoft.com/office/drawing/2014/main" id="{61B12B52-93A7-4841-9D6C-C99A6927E5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9205" y="5694232"/>
              <a:ext cx="372326" cy="372326"/>
            </a:xfrm>
            <a:prstGeom prst="rect">
              <a:avLst/>
            </a:prstGeom>
          </p:spPr>
        </p:pic>
        <p:pic>
          <p:nvPicPr>
            <p:cNvPr id="34" name="Graphic 33">
              <a:extLst>
                <a:ext uri="{FF2B5EF4-FFF2-40B4-BE49-F238E27FC236}">
                  <a16:creationId xmlns:a16="http://schemas.microsoft.com/office/drawing/2014/main" id="{7FB6172A-011A-4866-A356-3EC82BCAF2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6175" y="4499710"/>
              <a:ext cx="372326" cy="372326"/>
            </a:xfrm>
            <a:prstGeom prst="rect">
              <a:avLst/>
            </a:prstGeom>
          </p:spPr>
        </p:pic>
        <p:pic>
          <p:nvPicPr>
            <p:cNvPr id="35" name="Graphic 34">
              <a:extLst>
                <a:ext uri="{FF2B5EF4-FFF2-40B4-BE49-F238E27FC236}">
                  <a16:creationId xmlns:a16="http://schemas.microsoft.com/office/drawing/2014/main" id="{1B87618D-DA76-49DC-BAD6-7E46DB6F92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311" y="4531740"/>
              <a:ext cx="372326" cy="372326"/>
            </a:xfrm>
            <a:prstGeom prst="rect">
              <a:avLst/>
            </a:prstGeom>
          </p:spPr>
        </p:pic>
        <p:sp>
          <p:nvSpPr>
            <p:cNvPr id="36" name="TextBox 35">
              <a:extLst>
                <a:ext uri="{FF2B5EF4-FFF2-40B4-BE49-F238E27FC236}">
                  <a16:creationId xmlns:a16="http://schemas.microsoft.com/office/drawing/2014/main" id="{C8B31931-181A-49AC-AC96-DB7287AF0138}"/>
                </a:ext>
              </a:extLst>
            </p:cNvPr>
            <p:cNvSpPr txBox="1"/>
            <p:nvPr/>
          </p:nvSpPr>
          <p:spPr>
            <a:xfrm>
              <a:off x="9514708" y="5680454"/>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Shared</a:t>
              </a:r>
            </a:p>
          </p:txBody>
        </p:sp>
        <p:pic>
          <p:nvPicPr>
            <p:cNvPr id="37" name="Graphic 36">
              <a:extLst>
                <a:ext uri="{FF2B5EF4-FFF2-40B4-BE49-F238E27FC236}">
                  <a16:creationId xmlns:a16="http://schemas.microsoft.com/office/drawing/2014/main" id="{3113C4D3-086A-475B-B055-8D09C9025A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3207" y="5693605"/>
              <a:ext cx="372326" cy="372326"/>
            </a:xfrm>
            <a:prstGeom prst="rect">
              <a:avLst/>
            </a:prstGeom>
          </p:spPr>
        </p:pic>
        <p:cxnSp>
          <p:nvCxnSpPr>
            <p:cNvPr id="38" name="Connector: Elbow 37">
              <a:extLst>
                <a:ext uri="{FF2B5EF4-FFF2-40B4-BE49-F238E27FC236}">
                  <a16:creationId xmlns:a16="http://schemas.microsoft.com/office/drawing/2014/main" id="{86AC971C-DC27-452B-8180-2BEEF1E5AA1A}"/>
                </a:ext>
              </a:extLst>
            </p:cNvPr>
            <p:cNvCxnSpPr>
              <a:cxnSpLocks/>
              <a:stCxn id="8" idx="2"/>
              <a:endCxn id="36" idx="0"/>
            </p:cNvCxnSpPr>
            <p:nvPr/>
          </p:nvCxnSpPr>
          <p:spPr>
            <a:xfrm rot="16200000" flipH="1">
              <a:off x="8988969" y="4123336"/>
              <a:ext cx="657077" cy="245715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408A9D6-9233-4DEC-8924-60441428FCF8}"/>
                </a:ext>
              </a:extLst>
            </p:cNvPr>
            <p:cNvCxnSpPr>
              <a:cxnSpLocks/>
              <a:stCxn id="8" idx="2"/>
              <a:endCxn id="29" idx="0"/>
            </p:cNvCxnSpPr>
            <p:nvPr/>
          </p:nvCxnSpPr>
          <p:spPr>
            <a:xfrm rot="16200000" flipH="1">
              <a:off x="7761654" y="5350651"/>
              <a:ext cx="657704" cy="315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DD1D6011-4AFB-4EBD-8F6F-93ADEF44C251}"/>
                </a:ext>
              </a:extLst>
            </p:cNvPr>
            <p:cNvCxnSpPr>
              <a:cxnSpLocks/>
              <a:stCxn id="8" idx="2"/>
              <a:endCxn id="31" idx="0"/>
            </p:cNvCxnSpPr>
            <p:nvPr/>
          </p:nvCxnSpPr>
          <p:spPr>
            <a:xfrm rot="5400000">
              <a:off x="6522033" y="4113557"/>
              <a:ext cx="657077" cy="247671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714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5543C6-D757-4959-8122-E22E72915514}"/>
              </a:ext>
            </a:extLst>
          </p:cNvPr>
          <p:cNvSpPr/>
          <p:nvPr/>
        </p:nvSpPr>
        <p:spPr>
          <a:xfrm>
            <a:off x="541723" y="4047432"/>
            <a:ext cx="2366296" cy="1353832"/>
          </a:xfrm>
          <a:prstGeom prst="rect">
            <a:avLst/>
          </a:prstGeom>
        </p:spPr>
        <p:txBody>
          <a:bodyPr wrap="square">
            <a:spAutoFit/>
          </a:bodyPr>
          <a:lstStyle/>
          <a:p>
            <a:pPr lvl="0" algn="ctr"/>
            <a:r>
              <a:rPr lang="en-US" sz="3199" b="1" dirty="0">
                <a:latin typeface="Calibri" panose="020F0502020204030204" pitchFamily="34" charset="0"/>
                <a:cs typeface="Calibri" panose="020F0502020204030204" pitchFamily="34" charset="0"/>
              </a:rPr>
              <a:t>Maruti </a:t>
            </a:r>
          </a:p>
          <a:p>
            <a:pPr lvl="0" algn="ctr"/>
            <a:r>
              <a:rPr lang="en-US" sz="3199" b="1" dirty="0">
                <a:latin typeface="Calibri" panose="020F0502020204030204" pitchFamily="34" charset="0"/>
                <a:cs typeface="Calibri" panose="020F0502020204030204" pitchFamily="34" charset="0"/>
              </a:rPr>
              <a:t>Makwana</a:t>
            </a:r>
          </a:p>
          <a:p>
            <a:pPr lvl="0" algn="ctr"/>
            <a:endParaRPr lang="en-US" sz="1799" spc="300" dirty="0">
              <a:latin typeface="Calibri" panose="020F0502020204030204" pitchFamily="34" charset="0"/>
              <a:cs typeface="Calibri" panose="020F0502020204030204" pitchFamily="34" charset="0"/>
            </a:endParaRPr>
          </a:p>
        </p:txBody>
      </p:sp>
      <p:pic>
        <p:nvPicPr>
          <p:cNvPr id="1026" name="Picture 2" descr="Standard MCT Badge Small | Arun Potti's Power Platform blog">
            <a:extLst>
              <a:ext uri="{FF2B5EF4-FFF2-40B4-BE49-F238E27FC236}">
                <a16:creationId xmlns:a16="http://schemas.microsoft.com/office/drawing/2014/main" id="{6DDB024A-95CF-8CEB-0164-9EEA74246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71" y="1134039"/>
            <a:ext cx="2641600" cy="2654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2A35449-4BC9-F115-46BB-D350C2FB1268}"/>
              </a:ext>
            </a:extLst>
          </p:cNvPr>
          <p:cNvPicPr>
            <a:picLocks noChangeAspect="1"/>
          </p:cNvPicPr>
          <p:nvPr/>
        </p:nvPicPr>
        <p:blipFill>
          <a:blip r:embed="rId3"/>
          <a:stretch>
            <a:fillRect/>
          </a:stretch>
        </p:blipFill>
        <p:spPr>
          <a:xfrm>
            <a:off x="3045671" y="414874"/>
            <a:ext cx="9044771" cy="5960345"/>
          </a:xfrm>
          <a:prstGeom prst="rect">
            <a:avLst/>
          </a:prstGeom>
        </p:spPr>
      </p:pic>
      <p:sp>
        <p:nvSpPr>
          <p:cNvPr id="9" name="Rectangle 8">
            <a:extLst>
              <a:ext uri="{FF2B5EF4-FFF2-40B4-BE49-F238E27FC236}">
                <a16:creationId xmlns:a16="http://schemas.microsoft.com/office/drawing/2014/main" id="{86D17EB4-3DF0-87C0-D947-C46D3935EC39}"/>
              </a:ext>
            </a:extLst>
          </p:cNvPr>
          <p:cNvSpPr/>
          <p:nvPr/>
        </p:nvSpPr>
        <p:spPr>
          <a:xfrm>
            <a:off x="3146323" y="521107"/>
            <a:ext cx="8829368" cy="57518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353"/>
          </a:p>
        </p:txBody>
      </p:sp>
    </p:spTree>
    <p:extLst>
      <p:ext uri="{BB962C8B-B14F-4D97-AF65-F5344CB8AC3E}">
        <p14:creationId xmlns:p14="http://schemas.microsoft.com/office/powerpoint/2010/main" val="32596144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B4B1E8-1A36-448C-96CC-D152A30F3B7A}"/>
              </a:ext>
            </a:extLst>
          </p:cNvPr>
          <p:cNvSpPr>
            <a:spLocks noGrp="1"/>
          </p:cNvSpPr>
          <p:nvPr>
            <p:ph type="title"/>
          </p:nvPr>
        </p:nvSpPr>
        <p:spPr/>
        <p:txBody>
          <a:bodyPr/>
          <a:lstStyle/>
          <a:p>
            <a:r>
              <a:rPr lang="en-US" dirty="0"/>
              <a:t>Design for resource groups</a:t>
            </a:r>
          </a:p>
        </p:txBody>
      </p:sp>
    </p:spTree>
    <p:extLst>
      <p:ext uri="{BB962C8B-B14F-4D97-AF65-F5344CB8AC3E}">
        <p14:creationId xmlns:p14="http://schemas.microsoft.com/office/powerpoint/2010/main" val="36200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7905-0C54-4D2D-80D9-6F13A72C6E53}"/>
              </a:ext>
            </a:extLst>
          </p:cNvPr>
          <p:cNvSpPr>
            <a:spLocks noGrp="1"/>
          </p:cNvSpPr>
          <p:nvPr>
            <p:ph type="title"/>
          </p:nvPr>
        </p:nvSpPr>
        <p:spPr>
          <a:xfrm>
            <a:off x="418643" y="440494"/>
            <a:ext cx="11341268" cy="642840"/>
          </a:xfrm>
        </p:spPr>
        <p:txBody>
          <a:bodyPr/>
          <a:lstStyle/>
          <a:p>
            <a:r>
              <a:rPr lang="en-US" dirty="0"/>
              <a:t>Plan your resource groups</a:t>
            </a:r>
          </a:p>
        </p:txBody>
      </p:sp>
      <p:sp>
        <p:nvSpPr>
          <p:cNvPr id="44" name="Text Placeholder 43">
            <a:extLst>
              <a:ext uri="{FF2B5EF4-FFF2-40B4-BE49-F238E27FC236}">
                <a16:creationId xmlns:a16="http://schemas.microsoft.com/office/drawing/2014/main" id="{CEA08D25-2D98-4EA2-B6C6-9D8E695150F1}"/>
              </a:ext>
            </a:extLst>
          </p:cNvPr>
          <p:cNvSpPr>
            <a:spLocks noGrp="1"/>
          </p:cNvSpPr>
          <p:nvPr>
            <p:ph type="body" sz="quarter" idx="10"/>
          </p:nvPr>
        </p:nvSpPr>
        <p:spPr>
          <a:xfrm>
            <a:off x="418643" y="973251"/>
            <a:ext cx="11341268" cy="430887"/>
          </a:xfrm>
        </p:spPr>
        <p:txBody>
          <a:bodyPr/>
          <a:lstStyle/>
          <a:p>
            <a:r>
              <a:rPr lang="en-US" dirty="0"/>
              <a:t>A resource group is a container that holds related resources for an Azure solution.</a:t>
            </a:r>
          </a:p>
        </p:txBody>
      </p:sp>
      <p:grpSp>
        <p:nvGrpSpPr>
          <p:cNvPr id="6" name="Group 5" descr="Single resource group with different resources. ">
            <a:extLst>
              <a:ext uri="{FF2B5EF4-FFF2-40B4-BE49-F238E27FC236}">
                <a16:creationId xmlns:a16="http://schemas.microsoft.com/office/drawing/2014/main" id="{E9E459F6-52DE-9971-25EC-945C8BF4DA5E}"/>
              </a:ext>
            </a:extLst>
          </p:cNvPr>
          <p:cNvGrpSpPr/>
          <p:nvPr/>
        </p:nvGrpSpPr>
        <p:grpSpPr>
          <a:xfrm>
            <a:off x="1332906" y="1579108"/>
            <a:ext cx="3379244" cy="2557724"/>
            <a:chOff x="1332906" y="1579108"/>
            <a:chExt cx="3379244" cy="2557724"/>
          </a:xfrm>
        </p:grpSpPr>
        <p:sp>
          <p:nvSpPr>
            <p:cNvPr id="101" name="Rectangle 100">
              <a:extLst>
                <a:ext uri="{FF2B5EF4-FFF2-40B4-BE49-F238E27FC236}">
                  <a16:creationId xmlns:a16="http://schemas.microsoft.com/office/drawing/2014/main" id="{F1D0F710-FD1D-485C-9A12-F996537CC562}"/>
                </a:ext>
              </a:extLst>
            </p:cNvPr>
            <p:cNvSpPr/>
            <p:nvPr/>
          </p:nvSpPr>
          <p:spPr bwMode="auto">
            <a:xfrm>
              <a:off x="1332906" y="1913171"/>
              <a:ext cx="3379244" cy="222366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76330D7E-BD26-4B4F-90EF-A5432B4C9E79}"/>
                </a:ext>
              </a:extLst>
            </p:cNvPr>
            <p:cNvSpPr/>
            <p:nvPr/>
          </p:nvSpPr>
          <p:spPr bwMode="auto">
            <a:xfrm>
              <a:off x="1664413" y="2138448"/>
              <a:ext cx="2661365" cy="132536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E9BB2DCC-B9C3-4196-9741-3D419C7FB1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3835" y="2271730"/>
              <a:ext cx="511447" cy="511447"/>
            </a:xfrm>
            <a:prstGeom prst="rect">
              <a:avLst/>
            </a:prstGeom>
          </p:spPr>
        </p:pic>
        <p:pic>
          <p:nvPicPr>
            <p:cNvPr id="45" name="Graphic 44">
              <a:extLst>
                <a:ext uri="{FF2B5EF4-FFF2-40B4-BE49-F238E27FC236}">
                  <a16:creationId xmlns:a16="http://schemas.microsoft.com/office/drawing/2014/main" id="{97741E89-A45C-45A0-B455-6F1F38AF03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2200" y="2195421"/>
              <a:ext cx="607155" cy="607155"/>
            </a:xfrm>
            <a:prstGeom prst="rect">
              <a:avLst/>
            </a:prstGeom>
          </p:spPr>
        </p:pic>
        <p:pic>
          <p:nvPicPr>
            <p:cNvPr id="47" name="Graphic 46">
              <a:extLst>
                <a:ext uri="{FF2B5EF4-FFF2-40B4-BE49-F238E27FC236}">
                  <a16:creationId xmlns:a16="http://schemas.microsoft.com/office/drawing/2014/main" id="{574D064E-552D-473E-A34E-80A883601B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7158" y="2996143"/>
              <a:ext cx="418716" cy="418716"/>
            </a:xfrm>
            <a:prstGeom prst="rect">
              <a:avLst/>
            </a:prstGeom>
          </p:spPr>
        </p:pic>
        <p:pic>
          <p:nvPicPr>
            <p:cNvPr id="49" name="Graphic 48">
              <a:extLst>
                <a:ext uri="{FF2B5EF4-FFF2-40B4-BE49-F238E27FC236}">
                  <a16:creationId xmlns:a16="http://schemas.microsoft.com/office/drawing/2014/main" id="{164603BA-C4E8-4A2E-AE04-9E2C2B1F65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2196" y="3616760"/>
              <a:ext cx="287306" cy="380016"/>
            </a:xfrm>
            <a:prstGeom prst="rect">
              <a:avLst/>
            </a:prstGeom>
          </p:spPr>
        </p:pic>
        <p:pic>
          <p:nvPicPr>
            <p:cNvPr id="51" name="Graphic 50">
              <a:extLst>
                <a:ext uri="{FF2B5EF4-FFF2-40B4-BE49-F238E27FC236}">
                  <a16:creationId xmlns:a16="http://schemas.microsoft.com/office/drawing/2014/main" id="{D0F7D954-0162-4015-99FC-384DD05F76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7841" y="2246681"/>
              <a:ext cx="511447" cy="511447"/>
            </a:xfrm>
            <a:prstGeom prst="rect">
              <a:avLst/>
            </a:prstGeom>
          </p:spPr>
        </p:pic>
        <p:sp>
          <p:nvSpPr>
            <p:cNvPr id="59" name="TextBox 58">
              <a:extLst>
                <a:ext uri="{FF2B5EF4-FFF2-40B4-BE49-F238E27FC236}">
                  <a16:creationId xmlns:a16="http://schemas.microsoft.com/office/drawing/2014/main" id="{8D588D96-7966-472D-B24C-EF4BBD9B171C}"/>
                </a:ext>
              </a:extLst>
            </p:cNvPr>
            <p:cNvSpPr txBox="1"/>
            <p:nvPr/>
          </p:nvSpPr>
          <p:spPr>
            <a:xfrm>
              <a:off x="2045849" y="3025002"/>
              <a:ext cx="607155" cy="369332"/>
            </a:xfrm>
            <a:prstGeom prst="rect">
              <a:avLst/>
            </a:prstGeom>
            <a:noFill/>
          </p:spPr>
          <p:txBody>
            <a:bodyPr wrap="square">
              <a:spAutoFit/>
            </a:bodyPr>
            <a:lstStyle/>
            <a:p>
              <a:r>
                <a:rPr lang="en-US" sz="1800" dirty="0"/>
                <a:t>RG1</a:t>
              </a:r>
              <a:endParaRPr lang="en-US" dirty="0"/>
            </a:p>
          </p:txBody>
        </p:sp>
        <p:sp>
          <p:nvSpPr>
            <p:cNvPr id="94" name="TextBox 93">
              <a:extLst>
                <a:ext uri="{FF2B5EF4-FFF2-40B4-BE49-F238E27FC236}">
                  <a16:creationId xmlns:a16="http://schemas.microsoft.com/office/drawing/2014/main" id="{C5EE7D18-52EC-480C-A4E3-B37FF298AC81}"/>
                </a:ext>
              </a:extLst>
            </p:cNvPr>
            <p:cNvSpPr txBox="1"/>
            <p:nvPr/>
          </p:nvSpPr>
          <p:spPr>
            <a:xfrm>
              <a:off x="2138315" y="3627444"/>
              <a:ext cx="1946357" cy="369332"/>
            </a:xfrm>
            <a:prstGeom prst="rect">
              <a:avLst/>
            </a:prstGeom>
            <a:noFill/>
          </p:spPr>
          <p:txBody>
            <a:bodyPr wrap="square">
              <a:spAutoFit/>
            </a:bodyPr>
            <a:lstStyle/>
            <a:p>
              <a:r>
                <a:rPr lang="en-US" sz="1800" dirty="0"/>
                <a:t>Subscription A</a:t>
              </a:r>
              <a:endParaRPr lang="en-US" dirty="0"/>
            </a:p>
          </p:txBody>
        </p:sp>
        <p:sp>
          <p:nvSpPr>
            <p:cNvPr id="103" name="TextBox 102">
              <a:extLst>
                <a:ext uri="{FF2B5EF4-FFF2-40B4-BE49-F238E27FC236}">
                  <a16:creationId xmlns:a16="http://schemas.microsoft.com/office/drawing/2014/main" id="{C1613047-F1E5-455E-B598-55010729EE9C}"/>
                </a:ext>
              </a:extLst>
            </p:cNvPr>
            <p:cNvSpPr txBox="1"/>
            <p:nvPr/>
          </p:nvSpPr>
          <p:spPr>
            <a:xfrm>
              <a:off x="1724344" y="1579108"/>
              <a:ext cx="2532580" cy="369332"/>
            </a:xfrm>
            <a:prstGeom prst="rect">
              <a:avLst/>
            </a:prstGeom>
            <a:noFill/>
          </p:spPr>
          <p:txBody>
            <a:bodyPr wrap="square">
              <a:spAutoFit/>
            </a:bodyPr>
            <a:lstStyle/>
            <a:p>
              <a:r>
                <a:rPr lang="en-US" sz="1800" dirty="0">
                  <a:solidFill>
                    <a:schemeClr val="tx1"/>
                  </a:solidFill>
                  <a:latin typeface="+mn-lt"/>
                </a:rPr>
                <a:t>Single resource group</a:t>
              </a:r>
              <a:endParaRPr lang="en-US" dirty="0"/>
            </a:p>
          </p:txBody>
        </p:sp>
      </p:grpSp>
      <p:grpSp>
        <p:nvGrpSpPr>
          <p:cNvPr id="5" name="Group 4" descr="Multiple resource groups. ">
            <a:extLst>
              <a:ext uri="{FF2B5EF4-FFF2-40B4-BE49-F238E27FC236}">
                <a16:creationId xmlns:a16="http://schemas.microsoft.com/office/drawing/2014/main" id="{ED8CE58A-6879-CB4D-A634-C1C5A5A62A80}"/>
              </a:ext>
            </a:extLst>
          </p:cNvPr>
          <p:cNvGrpSpPr/>
          <p:nvPr/>
        </p:nvGrpSpPr>
        <p:grpSpPr>
          <a:xfrm>
            <a:off x="5373387" y="1595950"/>
            <a:ext cx="4623371" cy="2565933"/>
            <a:chOff x="5373387" y="1595950"/>
            <a:chExt cx="4623371" cy="2565933"/>
          </a:xfrm>
        </p:grpSpPr>
        <p:sp>
          <p:nvSpPr>
            <p:cNvPr id="95" name="Rectangle 94">
              <a:extLst>
                <a:ext uri="{FF2B5EF4-FFF2-40B4-BE49-F238E27FC236}">
                  <a16:creationId xmlns:a16="http://schemas.microsoft.com/office/drawing/2014/main" id="{DFE211C4-01A2-45C9-8C06-DFDB711CE9CA}"/>
                </a:ext>
              </a:extLst>
            </p:cNvPr>
            <p:cNvSpPr/>
            <p:nvPr/>
          </p:nvSpPr>
          <p:spPr bwMode="auto">
            <a:xfrm>
              <a:off x="5373387" y="1938222"/>
              <a:ext cx="4623371" cy="222366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82B03BF0-F95B-4922-AC60-1B16A762EF11}"/>
                </a:ext>
              </a:extLst>
            </p:cNvPr>
            <p:cNvSpPr/>
            <p:nvPr/>
          </p:nvSpPr>
          <p:spPr bwMode="auto">
            <a:xfrm>
              <a:off x="5595065" y="2137026"/>
              <a:ext cx="1195124" cy="132536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5" name="Graphic 54">
              <a:extLst>
                <a:ext uri="{FF2B5EF4-FFF2-40B4-BE49-F238E27FC236}">
                  <a16:creationId xmlns:a16="http://schemas.microsoft.com/office/drawing/2014/main" id="{F805EA83-7F3D-4825-A1D2-48D78BCDC6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4885" y="2226750"/>
              <a:ext cx="607155" cy="607155"/>
            </a:xfrm>
            <a:prstGeom prst="rect">
              <a:avLst/>
            </a:prstGeom>
          </p:spPr>
        </p:pic>
        <p:pic>
          <p:nvPicPr>
            <p:cNvPr id="76" name="Graphic 75">
              <a:extLst>
                <a:ext uri="{FF2B5EF4-FFF2-40B4-BE49-F238E27FC236}">
                  <a16:creationId xmlns:a16="http://schemas.microsoft.com/office/drawing/2014/main" id="{69DA14C1-6C2A-4535-BB4C-DF2C4F41FC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0517" y="3044539"/>
              <a:ext cx="418716" cy="418716"/>
            </a:xfrm>
            <a:prstGeom prst="rect">
              <a:avLst/>
            </a:prstGeom>
          </p:spPr>
        </p:pic>
        <p:sp>
          <p:nvSpPr>
            <p:cNvPr id="78" name="TextBox 77">
              <a:extLst>
                <a:ext uri="{FF2B5EF4-FFF2-40B4-BE49-F238E27FC236}">
                  <a16:creationId xmlns:a16="http://schemas.microsoft.com/office/drawing/2014/main" id="{7D72A763-456B-4671-B014-4203231D9D36}"/>
                </a:ext>
              </a:extLst>
            </p:cNvPr>
            <p:cNvSpPr txBox="1"/>
            <p:nvPr/>
          </p:nvSpPr>
          <p:spPr>
            <a:xfrm>
              <a:off x="6079208" y="3073398"/>
              <a:ext cx="607155" cy="369332"/>
            </a:xfrm>
            <a:prstGeom prst="rect">
              <a:avLst/>
            </a:prstGeom>
            <a:noFill/>
          </p:spPr>
          <p:txBody>
            <a:bodyPr wrap="square">
              <a:spAutoFit/>
            </a:bodyPr>
            <a:lstStyle/>
            <a:p>
              <a:r>
                <a:rPr lang="en-US" sz="1800" dirty="0"/>
                <a:t>RG1</a:t>
              </a:r>
              <a:endParaRPr lang="en-US" dirty="0"/>
            </a:p>
          </p:txBody>
        </p:sp>
        <p:sp>
          <p:nvSpPr>
            <p:cNvPr id="80" name="Rectangle 79">
              <a:extLst>
                <a:ext uri="{FF2B5EF4-FFF2-40B4-BE49-F238E27FC236}">
                  <a16:creationId xmlns:a16="http://schemas.microsoft.com/office/drawing/2014/main" id="{E28A74AF-E2F6-425F-BE69-470CD2B8F0BE}"/>
                </a:ext>
              </a:extLst>
            </p:cNvPr>
            <p:cNvSpPr/>
            <p:nvPr/>
          </p:nvSpPr>
          <p:spPr bwMode="auto">
            <a:xfrm>
              <a:off x="7000310" y="2136942"/>
              <a:ext cx="1195124" cy="132536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4" name="Graphic 83">
              <a:extLst>
                <a:ext uri="{FF2B5EF4-FFF2-40B4-BE49-F238E27FC236}">
                  <a16:creationId xmlns:a16="http://schemas.microsoft.com/office/drawing/2014/main" id="{50576CD2-E81B-465C-812C-2AD32D4B35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25762" y="3044455"/>
              <a:ext cx="418716" cy="418716"/>
            </a:xfrm>
            <a:prstGeom prst="rect">
              <a:avLst/>
            </a:prstGeom>
          </p:spPr>
        </p:pic>
        <p:sp>
          <p:nvSpPr>
            <p:cNvPr id="86" name="TextBox 85">
              <a:extLst>
                <a:ext uri="{FF2B5EF4-FFF2-40B4-BE49-F238E27FC236}">
                  <a16:creationId xmlns:a16="http://schemas.microsoft.com/office/drawing/2014/main" id="{2B52718A-ACC3-4E6E-86A6-F16B303494ED}"/>
                </a:ext>
              </a:extLst>
            </p:cNvPr>
            <p:cNvSpPr txBox="1"/>
            <p:nvPr/>
          </p:nvSpPr>
          <p:spPr>
            <a:xfrm>
              <a:off x="7484453" y="3073314"/>
              <a:ext cx="607155" cy="369332"/>
            </a:xfrm>
            <a:prstGeom prst="rect">
              <a:avLst/>
            </a:prstGeom>
            <a:noFill/>
          </p:spPr>
          <p:txBody>
            <a:bodyPr wrap="square">
              <a:spAutoFit/>
            </a:bodyPr>
            <a:lstStyle/>
            <a:p>
              <a:r>
                <a:rPr lang="en-US" sz="1800" dirty="0"/>
                <a:t>RG2</a:t>
              </a:r>
              <a:endParaRPr lang="en-US" dirty="0"/>
            </a:p>
          </p:txBody>
        </p:sp>
        <p:pic>
          <p:nvPicPr>
            <p:cNvPr id="57" name="Graphic 56">
              <a:extLst>
                <a:ext uri="{FF2B5EF4-FFF2-40B4-BE49-F238E27FC236}">
                  <a16:creationId xmlns:a16="http://schemas.microsoft.com/office/drawing/2014/main" id="{8BE12D67-3A51-4163-A936-453F744671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42148" y="2322458"/>
              <a:ext cx="511447" cy="511447"/>
            </a:xfrm>
            <a:prstGeom prst="rect">
              <a:avLst/>
            </a:prstGeom>
          </p:spPr>
        </p:pic>
        <p:sp>
          <p:nvSpPr>
            <p:cNvPr id="88" name="Rectangle 87">
              <a:extLst>
                <a:ext uri="{FF2B5EF4-FFF2-40B4-BE49-F238E27FC236}">
                  <a16:creationId xmlns:a16="http://schemas.microsoft.com/office/drawing/2014/main" id="{B53B4163-ABC8-4F0B-B91B-7DD1D35BCB8E}"/>
                </a:ext>
              </a:extLst>
            </p:cNvPr>
            <p:cNvSpPr/>
            <p:nvPr/>
          </p:nvSpPr>
          <p:spPr bwMode="auto">
            <a:xfrm>
              <a:off x="8410289" y="2126081"/>
              <a:ext cx="1195124" cy="132536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0" name="Graphic 89">
              <a:extLst>
                <a:ext uri="{FF2B5EF4-FFF2-40B4-BE49-F238E27FC236}">
                  <a16:creationId xmlns:a16="http://schemas.microsoft.com/office/drawing/2014/main" id="{A80CE674-742A-4E67-B1EB-748AA3CE8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5741" y="3033594"/>
              <a:ext cx="418716" cy="418716"/>
            </a:xfrm>
            <a:prstGeom prst="rect">
              <a:avLst/>
            </a:prstGeom>
          </p:spPr>
        </p:pic>
        <p:sp>
          <p:nvSpPr>
            <p:cNvPr id="92" name="TextBox 91">
              <a:extLst>
                <a:ext uri="{FF2B5EF4-FFF2-40B4-BE49-F238E27FC236}">
                  <a16:creationId xmlns:a16="http://schemas.microsoft.com/office/drawing/2014/main" id="{80752192-3F5B-4BEA-AF16-C58043050D13}"/>
                </a:ext>
              </a:extLst>
            </p:cNvPr>
            <p:cNvSpPr txBox="1"/>
            <p:nvPr/>
          </p:nvSpPr>
          <p:spPr>
            <a:xfrm>
              <a:off x="8894432" y="3062453"/>
              <a:ext cx="607155" cy="369332"/>
            </a:xfrm>
            <a:prstGeom prst="rect">
              <a:avLst/>
            </a:prstGeom>
            <a:noFill/>
          </p:spPr>
          <p:txBody>
            <a:bodyPr wrap="square">
              <a:spAutoFit/>
            </a:bodyPr>
            <a:lstStyle/>
            <a:p>
              <a:r>
                <a:rPr lang="en-US" sz="1800" dirty="0"/>
                <a:t>RG3</a:t>
              </a:r>
              <a:endParaRPr lang="en-US" dirty="0"/>
            </a:p>
          </p:txBody>
        </p:sp>
        <p:pic>
          <p:nvPicPr>
            <p:cNvPr id="53" name="Graphic 52">
              <a:extLst>
                <a:ext uri="{FF2B5EF4-FFF2-40B4-BE49-F238E27FC236}">
                  <a16:creationId xmlns:a16="http://schemas.microsoft.com/office/drawing/2014/main" id="{6EFC17FE-4B95-4F89-96CA-3FD69787C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6417" y="2329694"/>
              <a:ext cx="482867" cy="482867"/>
            </a:xfrm>
            <a:prstGeom prst="rect">
              <a:avLst/>
            </a:prstGeom>
          </p:spPr>
        </p:pic>
        <p:pic>
          <p:nvPicPr>
            <p:cNvPr id="97" name="Graphic 96">
              <a:extLst>
                <a:ext uri="{FF2B5EF4-FFF2-40B4-BE49-F238E27FC236}">
                  <a16:creationId xmlns:a16="http://schemas.microsoft.com/office/drawing/2014/main" id="{D62F1824-B5B9-42C2-9DEB-FA2A69435F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4593" y="3632690"/>
              <a:ext cx="281163" cy="371890"/>
            </a:xfrm>
            <a:prstGeom prst="rect">
              <a:avLst/>
            </a:prstGeom>
          </p:spPr>
        </p:pic>
        <p:sp>
          <p:nvSpPr>
            <p:cNvPr id="99" name="TextBox 98">
              <a:extLst>
                <a:ext uri="{FF2B5EF4-FFF2-40B4-BE49-F238E27FC236}">
                  <a16:creationId xmlns:a16="http://schemas.microsoft.com/office/drawing/2014/main" id="{DB2041C6-A070-4150-8C32-6687F5165F3C}"/>
                </a:ext>
              </a:extLst>
            </p:cNvPr>
            <p:cNvSpPr txBox="1"/>
            <p:nvPr/>
          </p:nvSpPr>
          <p:spPr>
            <a:xfrm>
              <a:off x="6880416" y="3633969"/>
              <a:ext cx="1946357" cy="369332"/>
            </a:xfrm>
            <a:prstGeom prst="rect">
              <a:avLst/>
            </a:prstGeom>
            <a:noFill/>
          </p:spPr>
          <p:txBody>
            <a:bodyPr wrap="square">
              <a:spAutoFit/>
            </a:bodyPr>
            <a:lstStyle/>
            <a:p>
              <a:r>
                <a:rPr lang="en-US" sz="1800" dirty="0"/>
                <a:t>Subscription A</a:t>
              </a:r>
              <a:endParaRPr lang="en-US" dirty="0"/>
            </a:p>
          </p:txBody>
        </p:sp>
        <p:sp>
          <p:nvSpPr>
            <p:cNvPr id="105" name="TextBox 104">
              <a:extLst>
                <a:ext uri="{FF2B5EF4-FFF2-40B4-BE49-F238E27FC236}">
                  <a16:creationId xmlns:a16="http://schemas.microsoft.com/office/drawing/2014/main" id="{531F6AE3-6426-4698-A911-2DAAC7648BA8}"/>
                </a:ext>
              </a:extLst>
            </p:cNvPr>
            <p:cNvSpPr txBox="1"/>
            <p:nvPr/>
          </p:nvSpPr>
          <p:spPr>
            <a:xfrm>
              <a:off x="6396886" y="1595950"/>
              <a:ext cx="2852397" cy="369332"/>
            </a:xfrm>
            <a:prstGeom prst="rect">
              <a:avLst/>
            </a:prstGeom>
            <a:noFill/>
          </p:spPr>
          <p:txBody>
            <a:bodyPr wrap="square">
              <a:spAutoFit/>
            </a:bodyPr>
            <a:lstStyle/>
            <a:p>
              <a:r>
                <a:rPr lang="en-US" sz="1800" dirty="0">
                  <a:solidFill>
                    <a:schemeClr val="tx1"/>
                  </a:solidFill>
                  <a:latin typeface="+mn-lt"/>
                </a:rPr>
                <a:t>Multiple resource groups</a:t>
              </a:r>
              <a:endParaRPr lang="en-US" dirty="0"/>
            </a:p>
          </p:txBody>
        </p:sp>
      </p:grpSp>
      <p:sp>
        <p:nvSpPr>
          <p:cNvPr id="3" name="Text Placeholder 1">
            <a:extLst>
              <a:ext uri="{FF2B5EF4-FFF2-40B4-BE49-F238E27FC236}">
                <a16:creationId xmlns:a16="http://schemas.microsoft.com/office/drawing/2014/main" id="{264ABDF2-A7DF-4229-A709-AB913BE9A6DB}"/>
              </a:ext>
            </a:extLst>
          </p:cNvPr>
          <p:cNvSpPr txBox="1">
            <a:spLocks/>
          </p:cNvSpPr>
          <p:nvPr/>
        </p:nvSpPr>
        <p:spPr>
          <a:xfrm>
            <a:off x="418643" y="4509670"/>
            <a:ext cx="11940840" cy="168653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2000" dirty="0">
                <a:solidFill>
                  <a:schemeClr val="tx1"/>
                </a:solidFill>
                <a:latin typeface="+mn-lt"/>
              </a:rPr>
              <a:t>Group resources that share the same life cycle </a:t>
            </a:r>
          </a:p>
          <a:p>
            <a:pPr marL="342900" indent="-342900">
              <a:spcAft>
                <a:spcPts val="1200"/>
              </a:spcAft>
              <a:buFont typeface="Arial" panose="020B0604020202020204" pitchFamily="34" charset="0"/>
              <a:buChar char="•"/>
            </a:pPr>
            <a:r>
              <a:rPr lang="en-US" sz="2000" dirty="0">
                <a:solidFill>
                  <a:schemeClr val="tx1"/>
                </a:solidFill>
                <a:latin typeface="+mn-lt"/>
              </a:rPr>
              <a:t>Group by type, app, department, location, or billing</a:t>
            </a:r>
          </a:p>
          <a:p>
            <a:pPr marL="342900" indent="-342900">
              <a:spcAft>
                <a:spcPts val="1200"/>
              </a:spcAft>
              <a:buFont typeface="Arial" panose="020B0604020202020204" pitchFamily="34" charset="0"/>
              <a:buChar char="•"/>
            </a:pPr>
            <a:r>
              <a:rPr lang="en-US" sz="2000" dirty="0">
                <a:solidFill>
                  <a:schemeClr val="tx1"/>
                </a:solidFill>
                <a:latin typeface="+mn-lt"/>
              </a:rPr>
              <a:t>Apply RBAC and policies to a group of resources </a:t>
            </a:r>
          </a:p>
          <a:p>
            <a:pPr marL="342900" indent="-342900">
              <a:spcAft>
                <a:spcPts val="1200"/>
              </a:spcAft>
              <a:buFont typeface="Arial" panose="020B0604020202020204" pitchFamily="34" charset="0"/>
              <a:buChar char="•"/>
            </a:pPr>
            <a:r>
              <a:rPr lang="en-US" sz="2000" dirty="0">
                <a:solidFill>
                  <a:schemeClr val="tx1"/>
                </a:solidFill>
                <a:latin typeface="+mn-lt"/>
              </a:rPr>
              <a:t>Use resource locks to protect individual resources from deletion or change</a:t>
            </a:r>
          </a:p>
        </p:txBody>
      </p:sp>
    </p:spTree>
    <p:extLst>
      <p:ext uri="{BB962C8B-B14F-4D97-AF65-F5344CB8AC3E}">
        <p14:creationId xmlns:p14="http://schemas.microsoft.com/office/powerpoint/2010/main" val="32399527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Design for resource tagging</a:t>
            </a:r>
          </a:p>
        </p:txBody>
      </p:sp>
    </p:spTree>
    <p:extLst>
      <p:ext uri="{BB962C8B-B14F-4D97-AF65-F5344CB8AC3E}">
        <p14:creationId xmlns:p14="http://schemas.microsoft.com/office/powerpoint/2010/main" val="141177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Plan your resource tagging</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978559"/>
            <a:ext cx="11341268" cy="400110"/>
          </a:xfrm>
        </p:spPr>
        <p:txBody>
          <a:bodyPr/>
          <a:lstStyle/>
          <a:p>
            <a:pPr>
              <a:spcAft>
                <a:spcPts val="1200"/>
              </a:spcAft>
            </a:pPr>
            <a:r>
              <a:rPr lang="en-US" sz="2000" dirty="0"/>
              <a:t>Resource tagging can be business-aligned or IT-aligned</a:t>
            </a:r>
            <a:endParaRPr lang="en-US" sz="2000" dirty="0">
              <a:latin typeface="+mn-lt"/>
            </a:endParaRPr>
          </a:p>
        </p:txBody>
      </p:sp>
      <p:sp>
        <p:nvSpPr>
          <p:cNvPr id="47" name="TextBox 46">
            <a:extLst>
              <a:ext uri="{FF2B5EF4-FFF2-40B4-BE49-F238E27FC236}">
                <a16:creationId xmlns:a16="http://schemas.microsoft.com/office/drawing/2014/main" id="{DFF80CE2-5F02-4E03-B85D-CB7AB9459D69}"/>
              </a:ext>
            </a:extLst>
          </p:cNvPr>
          <p:cNvSpPr txBox="1"/>
          <p:nvPr/>
        </p:nvSpPr>
        <p:spPr>
          <a:xfrm>
            <a:off x="338258" y="1774786"/>
            <a:ext cx="4719857" cy="363176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latin typeface="+mn-lt"/>
              </a:rPr>
              <a:t>Consider your organization’s taxonomy </a:t>
            </a:r>
          </a:p>
          <a:p>
            <a:pPr marL="285750" indent="-285750">
              <a:spcAft>
                <a:spcPts val="1200"/>
              </a:spcAft>
              <a:buFont typeface="Arial" panose="020B0604020202020204" pitchFamily="34" charset="0"/>
              <a:buChar char="•"/>
            </a:pPr>
            <a:r>
              <a:rPr lang="en-US" sz="2000" dirty="0">
                <a:latin typeface="+mn-lt"/>
              </a:rPr>
              <a:t>Determine the reason for the tagging - functional, classification, accounting, partnership, or purpose </a:t>
            </a:r>
          </a:p>
          <a:p>
            <a:pPr marL="285750" indent="-285750">
              <a:spcAft>
                <a:spcPts val="1200"/>
              </a:spcAft>
              <a:buFont typeface="Arial" panose="020B0604020202020204" pitchFamily="34" charset="0"/>
              <a:buChar char="•"/>
            </a:pPr>
            <a:r>
              <a:rPr lang="en-US" sz="2000" dirty="0">
                <a:latin typeface="+mn-lt"/>
              </a:rPr>
              <a:t>Start with a few tags (mission-critical resources) and then scale out</a:t>
            </a:r>
          </a:p>
          <a:p>
            <a:pPr marL="285750" indent="-285750">
              <a:spcAft>
                <a:spcPts val="1200"/>
              </a:spcAft>
              <a:buFont typeface="Arial" panose="020B0604020202020204" pitchFamily="34" charset="0"/>
              <a:buChar char="•"/>
            </a:pPr>
            <a:r>
              <a:rPr lang="en-US" sz="2000" dirty="0">
                <a:latin typeface="+mn-lt"/>
              </a:rPr>
              <a:t>Policies could be used to apply tags and enforce tagging rules and conventions - mimic inheritance </a:t>
            </a:r>
          </a:p>
        </p:txBody>
      </p:sp>
      <p:grpSp>
        <p:nvGrpSpPr>
          <p:cNvPr id="5" name="Group 4" descr="Tags for classification and tags for product">
            <a:extLst>
              <a:ext uri="{FF2B5EF4-FFF2-40B4-BE49-F238E27FC236}">
                <a16:creationId xmlns:a16="http://schemas.microsoft.com/office/drawing/2014/main" id="{61085743-EF57-4B0B-98B3-4979A523B4B7}"/>
              </a:ext>
            </a:extLst>
          </p:cNvPr>
          <p:cNvGrpSpPr/>
          <p:nvPr/>
        </p:nvGrpSpPr>
        <p:grpSpPr>
          <a:xfrm>
            <a:off x="5376956" y="1638945"/>
            <a:ext cx="6328998" cy="4526864"/>
            <a:chOff x="5376956" y="1638945"/>
            <a:chExt cx="6328998" cy="4526864"/>
          </a:xfrm>
        </p:grpSpPr>
        <p:grpSp>
          <p:nvGrpSpPr>
            <p:cNvPr id="8" name="Group 7">
              <a:extLst>
                <a:ext uri="{FF2B5EF4-FFF2-40B4-BE49-F238E27FC236}">
                  <a16:creationId xmlns:a16="http://schemas.microsoft.com/office/drawing/2014/main" id="{BE040943-BF7E-48B3-9926-3D079FE94738}"/>
                </a:ext>
              </a:extLst>
            </p:cNvPr>
            <p:cNvGrpSpPr/>
            <p:nvPr/>
          </p:nvGrpSpPr>
          <p:grpSpPr>
            <a:xfrm>
              <a:off x="5595665" y="1638945"/>
              <a:ext cx="6110289" cy="3866540"/>
              <a:chOff x="2268376" y="1430972"/>
              <a:chExt cx="9309087" cy="4767174"/>
            </a:xfrm>
          </p:grpSpPr>
          <p:sp>
            <p:nvSpPr>
              <p:cNvPr id="9" name="TextBox 8">
                <a:extLst>
                  <a:ext uri="{FF2B5EF4-FFF2-40B4-BE49-F238E27FC236}">
                    <a16:creationId xmlns:a16="http://schemas.microsoft.com/office/drawing/2014/main" id="{4ECA23AE-4EFF-431C-838B-AD3F8F3AD5AA}"/>
                  </a:ext>
                </a:extLst>
              </p:cNvPr>
              <p:cNvSpPr txBox="1"/>
              <p:nvPr/>
            </p:nvSpPr>
            <p:spPr>
              <a:xfrm>
                <a:off x="7057551" y="4506312"/>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Production</a:t>
                </a:r>
              </a:p>
            </p:txBody>
          </p:sp>
          <p:sp>
            <p:nvSpPr>
              <p:cNvPr id="10" name="TextBox 9">
                <a:extLst>
                  <a:ext uri="{FF2B5EF4-FFF2-40B4-BE49-F238E27FC236}">
                    <a16:creationId xmlns:a16="http://schemas.microsoft.com/office/drawing/2014/main" id="{0326DEE5-35B9-49A6-8C4F-405958B7CDE7}"/>
                  </a:ext>
                </a:extLst>
              </p:cNvPr>
              <p:cNvSpPr txBox="1"/>
              <p:nvPr/>
            </p:nvSpPr>
            <p:spPr>
              <a:xfrm>
                <a:off x="5071564" y="1430972"/>
                <a:ext cx="3076126" cy="69246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Tenant root group</a:t>
                </a:r>
              </a:p>
            </p:txBody>
          </p:sp>
          <p:sp>
            <p:nvSpPr>
              <p:cNvPr id="11" name="TextBox 10">
                <a:extLst>
                  <a:ext uri="{FF2B5EF4-FFF2-40B4-BE49-F238E27FC236}">
                    <a16:creationId xmlns:a16="http://schemas.microsoft.com/office/drawing/2014/main" id="{409CBCDB-AF0D-4DAA-AC45-B17C9F9D2EA3}"/>
                  </a:ext>
                </a:extLst>
              </p:cNvPr>
              <p:cNvSpPr txBox="1"/>
              <p:nvPr/>
            </p:nvSpPr>
            <p:spPr>
              <a:xfrm>
                <a:off x="5222624" y="2378584"/>
                <a:ext cx="2772907"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Tailwinds</a:t>
                </a:r>
              </a:p>
            </p:txBody>
          </p:sp>
          <p:pic>
            <p:nvPicPr>
              <p:cNvPr id="12" name="Graphic 11">
                <a:extLst>
                  <a:ext uri="{FF2B5EF4-FFF2-40B4-BE49-F238E27FC236}">
                    <a16:creationId xmlns:a16="http://schemas.microsoft.com/office/drawing/2014/main" id="{64A6C87D-8E3C-4273-A237-037765FED8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647" y="2489609"/>
                <a:ext cx="352886" cy="352886"/>
              </a:xfrm>
              <a:prstGeom prst="rect">
                <a:avLst/>
              </a:prstGeom>
            </p:spPr>
          </p:pic>
          <p:sp>
            <p:nvSpPr>
              <p:cNvPr id="13" name="TextBox 12">
                <a:extLst>
                  <a:ext uri="{FF2B5EF4-FFF2-40B4-BE49-F238E27FC236}">
                    <a16:creationId xmlns:a16="http://schemas.microsoft.com/office/drawing/2014/main" id="{61B4391F-138C-4883-94E6-ADAB23A4AAD2}"/>
                  </a:ext>
                </a:extLst>
              </p:cNvPr>
              <p:cNvSpPr txBox="1"/>
              <p:nvPr/>
            </p:nvSpPr>
            <p:spPr>
              <a:xfrm>
                <a:off x="3308866" y="3459253"/>
                <a:ext cx="2062755" cy="69246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Corporate</a:t>
                </a:r>
              </a:p>
            </p:txBody>
          </p:sp>
          <p:sp>
            <p:nvSpPr>
              <p:cNvPr id="14" name="TextBox 13">
                <a:extLst>
                  <a:ext uri="{FF2B5EF4-FFF2-40B4-BE49-F238E27FC236}">
                    <a16:creationId xmlns:a16="http://schemas.microsoft.com/office/drawing/2014/main" id="{30D1BEA8-4685-4165-84AC-39D7D0837319}"/>
                  </a:ext>
                </a:extLst>
              </p:cNvPr>
              <p:cNvSpPr txBox="1"/>
              <p:nvPr/>
            </p:nvSpPr>
            <p:spPr>
              <a:xfrm>
                <a:off x="8298753" y="3483905"/>
                <a:ext cx="166846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IT</a:t>
                </a:r>
              </a:p>
            </p:txBody>
          </p:sp>
          <p:pic>
            <p:nvPicPr>
              <p:cNvPr id="15" name="Graphic 14">
                <a:extLst>
                  <a:ext uri="{FF2B5EF4-FFF2-40B4-BE49-F238E27FC236}">
                    <a16:creationId xmlns:a16="http://schemas.microsoft.com/office/drawing/2014/main" id="{1143FB96-3077-43B4-A79A-5BB6F7711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154" y="3450152"/>
                <a:ext cx="352886" cy="352886"/>
              </a:xfrm>
              <a:prstGeom prst="rect">
                <a:avLst/>
              </a:prstGeom>
            </p:spPr>
          </p:pic>
          <p:pic>
            <p:nvPicPr>
              <p:cNvPr id="16" name="Graphic 15">
                <a:extLst>
                  <a:ext uri="{FF2B5EF4-FFF2-40B4-BE49-F238E27FC236}">
                    <a16:creationId xmlns:a16="http://schemas.microsoft.com/office/drawing/2014/main" id="{8E835B6B-3258-4D1B-A51A-7D7FF84C0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4332" y="3483905"/>
                <a:ext cx="352886" cy="352886"/>
              </a:xfrm>
              <a:prstGeom prst="rect">
                <a:avLst/>
              </a:prstGeom>
            </p:spPr>
          </p:pic>
          <p:sp>
            <p:nvSpPr>
              <p:cNvPr id="17" name="TextBox 16">
                <a:extLst>
                  <a:ext uri="{FF2B5EF4-FFF2-40B4-BE49-F238E27FC236}">
                    <a16:creationId xmlns:a16="http://schemas.microsoft.com/office/drawing/2014/main" id="{6EB59092-EB26-4484-B8D2-EC8F595C9C14}"/>
                  </a:ext>
                </a:extLst>
              </p:cNvPr>
              <p:cNvSpPr txBox="1"/>
              <p:nvPr/>
            </p:nvSpPr>
            <p:spPr>
              <a:xfrm>
                <a:off x="9347477" y="4531740"/>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R&amp;D</a:t>
                </a:r>
              </a:p>
            </p:txBody>
          </p:sp>
          <p:pic>
            <p:nvPicPr>
              <p:cNvPr id="18" name="Graphic 17">
                <a:extLst>
                  <a:ext uri="{FF2B5EF4-FFF2-40B4-BE49-F238E27FC236}">
                    <a16:creationId xmlns:a16="http://schemas.microsoft.com/office/drawing/2014/main" id="{DEAEF02C-55CB-44B2-A267-F2E6FE583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8346" y="4509430"/>
                <a:ext cx="352886" cy="352886"/>
              </a:xfrm>
              <a:prstGeom prst="rect">
                <a:avLst/>
              </a:prstGeom>
            </p:spPr>
          </p:pic>
          <p:cxnSp>
            <p:nvCxnSpPr>
              <p:cNvPr id="19" name="Connector: Elbow 18">
                <a:extLst>
                  <a:ext uri="{FF2B5EF4-FFF2-40B4-BE49-F238E27FC236}">
                    <a16:creationId xmlns:a16="http://schemas.microsoft.com/office/drawing/2014/main" id="{BCE6EED6-7A6C-4079-870C-90E60C23F799}"/>
                  </a:ext>
                </a:extLst>
              </p:cNvPr>
              <p:cNvCxnSpPr>
                <a:cxnSpLocks/>
                <a:stCxn id="10" idx="2"/>
                <a:endCxn id="11" idx="0"/>
              </p:cNvCxnSpPr>
              <p:nvPr/>
            </p:nvCxnSpPr>
            <p:spPr>
              <a:xfrm rot="5400000">
                <a:off x="6481780" y="2250735"/>
                <a:ext cx="255149" cy="55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CA8F665-E64E-46DD-B6F3-F9BB9FD906AA}"/>
                  </a:ext>
                </a:extLst>
              </p:cNvPr>
              <p:cNvCxnSpPr>
                <a:cxnSpLocks/>
                <a:stCxn id="11" idx="2"/>
                <a:endCxn id="13" idx="0"/>
              </p:cNvCxnSpPr>
              <p:nvPr/>
            </p:nvCxnSpPr>
            <p:spPr>
              <a:xfrm rot="5400000">
                <a:off x="5192861" y="2043034"/>
                <a:ext cx="563603" cy="226883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E3D8FDC-6829-43E3-8ADF-2D4E0922BD27}"/>
                  </a:ext>
                </a:extLst>
              </p:cNvPr>
              <p:cNvCxnSpPr>
                <a:cxnSpLocks/>
                <a:stCxn id="11" idx="2"/>
                <a:endCxn id="14" idx="0"/>
              </p:cNvCxnSpPr>
              <p:nvPr/>
            </p:nvCxnSpPr>
            <p:spPr>
              <a:xfrm rot="16200000" flipH="1">
                <a:off x="7576904" y="1927823"/>
                <a:ext cx="588256" cy="252390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7A3FFBA-F90E-471D-B549-C83C48724783}"/>
                  </a:ext>
                </a:extLst>
              </p:cNvPr>
              <p:cNvCxnSpPr>
                <a:cxnSpLocks/>
                <a:stCxn id="14" idx="2"/>
                <a:endCxn id="17" idx="0"/>
              </p:cNvCxnSpPr>
              <p:nvPr/>
            </p:nvCxnSpPr>
            <p:spPr>
              <a:xfrm rot="16200000" flipH="1">
                <a:off x="9490535" y="3643420"/>
                <a:ext cx="530770" cy="124586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065E80-D101-4A26-87BD-3B229E0B5579}"/>
                  </a:ext>
                </a:extLst>
              </p:cNvPr>
              <p:cNvCxnSpPr>
                <a:cxnSpLocks/>
                <a:stCxn id="14" idx="2"/>
                <a:endCxn id="9" idx="0"/>
              </p:cNvCxnSpPr>
              <p:nvPr/>
            </p:nvCxnSpPr>
            <p:spPr>
              <a:xfrm rot="5400000">
                <a:off x="8358287" y="3731613"/>
                <a:ext cx="505342" cy="104405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38EB795-187B-4FD7-856F-31AC9768A74C}"/>
                  </a:ext>
                </a:extLst>
              </p:cNvPr>
              <p:cNvSpPr txBox="1"/>
              <p:nvPr/>
            </p:nvSpPr>
            <p:spPr>
              <a:xfrm>
                <a:off x="4590202" y="4509636"/>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Legal</a:t>
                </a:r>
              </a:p>
            </p:txBody>
          </p:sp>
          <p:cxnSp>
            <p:nvCxnSpPr>
              <p:cNvPr id="26" name="Connector: Elbow 25">
                <a:extLst>
                  <a:ext uri="{FF2B5EF4-FFF2-40B4-BE49-F238E27FC236}">
                    <a16:creationId xmlns:a16="http://schemas.microsoft.com/office/drawing/2014/main" id="{B5EE2235-DB27-43AF-A50A-1FF32EAFAFCE}"/>
                  </a:ext>
                </a:extLst>
              </p:cNvPr>
              <p:cNvCxnSpPr>
                <a:cxnSpLocks/>
                <a:stCxn id="13" idx="2"/>
                <a:endCxn id="25" idx="0"/>
              </p:cNvCxnSpPr>
              <p:nvPr/>
            </p:nvCxnSpPr>
            <p:spPr>
              <a:xfrm rot="16200000" flipH="1">
                <a:off x="4801952" y="3690008"/>
                <a:ext cx="357919" cy="128133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05C3FA-6ADA-4518-BBA4-0FFE9BA20788}"/>
                  </a:ext>
                </a:extLst>
              </p:cNvPr>
              <p:cNvSpPr txBox="1"/>
              <p:nvPr/>
            </p:nvSpPr>
            <p:spPr>
              <a:xfrm>
                <a:off x="2268376" y="4509009"/>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HR</a:t>
                </a:r>
              </a:p>
            </p:txBody>
          </p:sp>
          <p:cxnSp>
            <p:nvCxnSpPr>
              <p:cNvPr id="28" name="Connector: Elbow 27">
                <a:extLst>
                  <a:ext uri="{FF2B5EF4-FFF2-40B4-BE49-F238E27FC236}">
                    <a16:creationId xmlns:a16="http://schemas.microsoft.com/office/drawing/2014/main" id="{E37A74A9-FE11-46F9-95DD-55717949AA64}"/>
                  </a:ext>
                </a:extLst>
              </p:cNvPr>
              <p:cNvCxnSpPr>
                <a:cxnSpLocks/>
                <a:stCxn id="13" idx="2"/>
                <a:endCxn id="27" idx="0"/>
              </p:cNvCxnSpPr>
              <p:nvPr/>
            </p:nvCxnSpPr>
            <p:spPr>
              <a:xfrm rot="5400000">
                <a:off x="3641353" y="3810117"/>
                <a:ext cx="357293" cy="104049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7E87A4F3-F06B-4083-84F4-E11E0C9889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9964" y="4545715"/>
                <a:ext cx="372326" cy="372326"/>
              </a:xfrm>
              <a:prstGeom prst="rect">
                <a:avLst/>
              </a:prstGeom>
            </p:spPr>
          </p:pic>
          <p:sp>
            <p:nvSpPr>
              <p:cNvPr id="30" name="TextBox 29">
                <a:extLst>
                  <a:ext uri="{FF2B5EF4-FFF2-40B4-BE49-F238E27FC236}">
                    <a16:creationId xmlns:a16="http://schemas.microsoft.com/office/drawing/2014/main" id="{4F1DA943-F33E-4A87-AB4D-7A3186822577}"/>
                  </a:ext>
                </a:extLst>
              </p:cNvPr>
              <p:cNvSpPr txBox="1"/>
              <p:nvPr/>
            </p:nvSpPr>
            <p:spPr>
              <a:xfrm>
                <a:off x="7060706" y="5681081"/>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App2</a:t>
                </a:r>
              </a:p>
            </p:txBody>
          </p:sp>
          <p:sp>
            <p:nvSpPr>
              <p:cNvPr id="31" name="TextBox 30">
                <a:extLst>
                  <a:ext uri="{FF2B5EF4-FFF2-40B4-BE49-F238E27FC236}">
                    <a16:creationId xmlns:a16="http://schemas.microsoft.com/office/drawing/2014/main" id="{C0BFD428-6074-48A0-A3F1-1962222308E9}"/>
                  </a:ext>
                </a:extLst>
              </p:cNvPr>
              <p:cNvSpPr txBox="1"/>
              <p:nvPr/>
            </p:nvSpPr>
            <p:spPr>
              <a:xfrm>
                <a:off x="4580834" y="5680454"/>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App1</a:t>
                </a:r>
              </a:p>
            </p:txBody>
          </p:sp>
          <p:pic>
            <p:nvPicPr>
              <p:cNvPr id="32" name="Graphic 31">
                <a:extLst>
                  <a:ext uri="{FF2B5EF4-FFF2-40B4-BE49-F238E27FC236}">
                    <a16:creationId xmlns:a16="http://schemas.microsoft.com/office/drawing/2014/main" id="{0F158169-A857-4B49-9FC9-4F35E106F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6251" y="5680454"/>
                <a:ext cx="372326" cy="372326"/>
              </a:xfrm>
              <a:prstGeom prst="rect">
                <a:avLst/>
              </a:prstGeom>
            </p:spPr>
          </p:pic>
          <p:pic>
            <p:nvPicPr>
              <p:cNvPr id="33" name="Graphic 32">
                <a:extLst>
                  <a:ext uri="{FF2B5EF4-FFF2-40B4-BE49-F238E27FC236}">
                    <a16:creationId xmlns:a16="http://schemas.microsoft.com/office/drawing/2014/main" id="{0E92AB46-76F8-417C-B631-3D5AC9E9F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9205" y="5694232"/>
                <a:ext cx="372326" cy="372326"/>
              </a:xfrm>
              <a:prstGeom prst="rect">
                <a:avLst/>
              </a:prstGeom>
            </p:spPr>
          </p:pic>
          <p:pic>
            <p:nvPicPr>
              <p:cNvPr id="34" name="Graphic 33">
                <a:extLst>
                  <a:ext uri="{FF2B5EF4-FFF2-40B4-BE49-F238E27FC236}">
                    <a16:creationId xmlns:a16="http://schemas.microsoft.com/office/drawing/2014/main" id="{A83FB752-A886-4B6F-AF2F-207850EA9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6175" y="4499710"/>
                <a:ext cx="372326" cy="372326"/>
              </a:xfrm>
              <a:prstGeom prst="rect">
                <a:avLst/>
              </a:prstGeom>
            </p:spPr>
          </p:pic>
          <p:pic>
            <p:nvPicPr>
              <p:cNvPr id="35" name="Graphic 34">
                <a:extLst>
                  <a:ext uri="{FF2B5EF4-FFF2-40B4-BE49-F238E27FC236}">
                    <a16:creationId xmlns:a16="http://schemas.microsoft.com/office/drawing/2014/main" id="{AA3BAD1F-912E-4D50-86F2-D1BB60FB90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311" y="4531740"/>
                <a:ext cx="372326" cy="372326"/>
              </a:xfrm>
              <a:prstGeom prst="rect">
                <a:avLst/>
              </a:prstGeom>
            </p:spPr>
          </p:pic>
          <p:sp>
            <p:nvSpPr>
              <p:cNvPr id="36" name="TextBox 35">
                <a:extLst>
                  <a:ext uri="{FF2B5EF4-FFF2-40B4-BE49-F238E27FC236}">
                    <a16:creationId xmlns:a16="http://schemas.microsoft.com/office/drawing/2014/main" id="{19CED109-F196-4615-801F-F200DAA35DF0}"/>
                  </a:ext>
                </a:extLst>
              </p:cNvPr>
              <p:cNvSpPr txBox="1"/>
              <p:nvPr/>
            </p:nvSpPr>
            <p:spPr>
              <a:xfrm>
                <a:off x="9514708" y="5680454"/>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Shared</a:t>
                </a:r>
              </a:p>
            </p:txBody>
          </p:sp>
          <p:pic>
            <p:nvPicPr>
              <p:cNvPr id="37" name="Graphic 36">
                <a:extLst>
                  <a:ext uri="{FF2B5EF4-FFF2-40B4-BE49-F238E27FC236}">
                    <a16:creationId xmlns:a16="http://schemas.microsoft.com/office/drawing/2014/main" id="{762B2B6B-449E-4ABF-99E0-4ED09A8368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3207" y="5693605"/>
                <a:ext cx="372326" cy="372326"/>
              </a:xfrm>
              <a:prstGeom prst="rect">
                <a:avLst/>
              </a:prstGeom>
            </p:spPr>
          </p:pic>
          <p:cxnSp>
            <p:nvCxnSpPr>
              <p:cNvPr id="38" name="Connector: Elbow 37">
                <a:extLst>
                  <a:ext uri="{FF2B5EF4-FFF2-40B4-BE49-F238E27FC236}">
                    <a16:creationId xmlns:a16="http://schemas.microsoft.com/office/drawing/2014/main" id="{FE5A250F-2E9E-451C-B642-2D17FD382841}"/>
                  </a:ext>
                </a:extLst>
              </p:cNvPr>
              <p:cNvCxnSpPr>
                <a:cxnSpLocks/>
                <a:stCxn id="9" idx="2"/>
                <a:endCxn id="36" idx="0"/>
              </p:cNvCxnSpPr>
              <p:nvPr/>
            </p:nvCxnSpPr>
            <p:spPr>
              <a:xfrm rot="16200000" flipH="1">
                <a:off x="8988969" y="4123336"/>
                <a:ext cx="657077" cy="245715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54C75AFC-692C-4B1A-B913-A79818478FA1}"/>
                  </a:ext>
                </a:extLst>
              </p:cNvPr>
              <p:cNvCxnSpPr>
                <a:cxnSpLocks/>
                <a:stCxn id="9" idx="2"/>
                <a:endCxn id="30" idx="0"/>
              </p:cNvCxnSpPr>
              <p:nvPr/>
            </p:nvCxnSpPr>
            <p:spPr>
              <a:xfrm rot="16200000" flipH="1">
                <a:off x="7761654" y="5350651"/>
                <a:ext cx="657704" cy="315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BB0BDC14-3AC5-4CE4-AC35-EFA77D839C29}"/>
                  </a:ext>
                </a:extLst>
              </p:cNvPr>
              <p:cNvCxnSpPr>
                <a:cxnSpLocks/>
                <a:stCxn id="9" idx="2"/>
                <a:endCxn id="31" idx="0"/>
              </p:cNvCxnSpPr>
              <p:nvPr/>
            </p:nvCxnSpPr>
            <p:spPr>
              <a:xfrm rot="5400000">
                <a:off x="6522033" y="4113557"/>
                <a:ext cx="657077" cy="247671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72298A9D-2BF7-4CBD-B7D2-E693FB9DD591}"/>
                </a:ext>
              </a:extLst>
            </p:cNvPr>
            <p:cNvSpPr txBox="1"/>
            <p:nvPr/>
          </p:nvSpPr>
          <p:spPr>
            <a:xfrm>
              <a:off x="5376956" y="4613162"/>
              <a:ext cx="1580868" cy="954107"/>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Classification</a:t>
              </a:r>
              <a:r>
                <a:rPr lang="en-US" sz="1400" dirty="0">
                  <a:gradFill>
                    <a:gsLst>
                      <a:gs pos="2917">
                        <a:schemeClr val="tx1"/>
                      </a:gs>
                      <a:gs pos="30000">
                        <a:schemeClr val="tx1"/>
                      </a:gs>
                    </a:gsLst>
                    <a:lin ang="5400000" scaled="0"/>
                  </a:gradFill>
                </a:rPr>
                <a:t>: Internal, NDA</a:t>
              </a:r>
            </a:p>
            <a:p>
              <a:pPr>
                <a:lnSpc>
                  <a:spcPct val="90000"/>
                </a:lnSpc>
                <a:spcAft>
                  <a:spcPts val="600"/>
                </a:spcAft>
              </a:pPr>
              <a:endParaRPr lang="en-US" sz="14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0CC2AA4A-8B00-491F-8B95-A4F51DACC523}"/>
                </a:ext>
              </a:extLst>
            </p:cNvPr>
            <p:cNvSpPr txBox="1"/>
            <p:nvPr/>
          </p:nvSpPr>
          <p:spPr>
            <a:xfrm>
              <a:off x="7841455" y="5629533"/>
              <a:ext cx="3026791"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Product</a:t>
              </a:r>
              <a:r>
                <a:rPr lang="en-US" sz="1600" dirty="0">
                  <a:gradFill>
                    <a:gsLst>
                      <a:gs pos="2917">
                        <a:schemeClr val="tx1"/>
                      </a:gs>
                      <a:gs pos="30000">
                        <a:schemeClr val="tx1"/>
                      </a:gs>
                    </a:gsLst>
                    <a:lin ang="5400000" scaled="0"/>
                  </a:gradFill>
                </a:rPr>
                <a:t>: App1, App2, Shared</a:t>
              </a:r>
            </a:p>
          </p:txBody>
        </p:sp>
        <p:pic>
          <p:nvPicPr>
            <p:cNvPr id="43" name="Graphic 42">
              <a:extLst>
                <a:ext uri="{FF2B5EF4-FFF2-40B4-BE49-F238E27FC236}">
                  <a16:creationId xmlns:a16="http://schemas.microsoft.com/office/drawing/2014/main" id="{07D32996-B1BF-47B9-9611-A631DBC016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2341" y="5154597"/>
              <a:ext cx="487317" cy="487317"/>
            </a:xfrm>
            <a:prstGeom prst="rect">
              <a:avLst/>
            </a:prstGeom>
          </p:spPr>
        </p:pic>
        <p:pic>
          <p:nvPicPr>
            <p:cNvPr id="45" name="Graphic 44">
              <a:extLst>
                <a:ext uri="{FF2B5EF4-FFF2-40B4-BE49-F238E27FC236}">
                  <a16:creationId xmlns:a16="http://schemas.microsoft.com/office/drawing/2014/main" id="{731E214B-BD9D-4A71-91C9-EF3FCD04E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61401" y="5678492"/>
              <a:ext cx="487317" cy="487317"/>
            </a:xfrm>
            <a:prstGeom prst="rect">
              <a:avLst/>
            </a:prstGeom>
          </p:spPr>
        </p:pic>
      </p:grpSp>
    </p:spTree>
    <p:extLst>
      <p:ext uri="{BB962C8B-B14F-4D97-AF65-F5344CB8AC3E}">
        <p14:creationId xmlns:p14="http://schemas.microsoft.com/office/powerpoint/2010/main" val="32773873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28DE25-808C-4CAD-9C24-DB4E2F2D0CF1}"/>
              </a:ext>
            </a:extLst>
          </p:cNvPr>
          <p:cNvSpPr>
            <a:spLocks noGrp="1"/>
          </p:cNvSpPr>
          <p:nvPr>
            <p:ph type="title"/>
          </p:nvPr>
        </p:nvSpPr>
        <p:spPr>
          <a:xfrm>
            <a:off x="569911" y="2846896"/>
            <a:ext cx="5830889" cy="1153268"/>
          </a:xfrm>
        </p:spPr>
        <p:txBody>
          <a:bodyPr/>
          <a:lstStyle/>
          <a:p>
            <a:r>
              <a:rPr lang="en-US" dirty="0"/>
              <a:t>Design for Azure Policy and RBAC</a:t>
            </a:r>
          </a:p>
        </p:txBody>
      </p:sp>
    </p:spTree>
    <p:extLst>
      <p:ext uri="{BB962C8B-B14F-4D97-AF65-F5344CB8AC3E}">
        <p14:creationId xmlns:p14="http://schemas.microsoft.com/office/powerpoint/2010/main" val="350681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EFA3-ECEE-4EE7-B8D5-5AA5BEF5E9B4}"/>
              </a:ext>
            </a:extLst>
          </p:cNvPr>
          <p:cNvSpPr>
            <a:spLocks noGrp="1"/>
          </p:cNvSpPr>
          <p:nvPr>
            <p:ph type="title"/>
          </p:nvPr>
        </p:nvSpPr>
        <p:spPr>
          <a:xfrm>
            <a:off x="418643" y="440494"/>
            <a:ext cx="11341268" cy="642840"/>
          </a:xfrm>
        </p:spPr>
        <p:txBody>
          <a:bodyPr/>
          <a:lstStyle/>
          <a:p>
            <a:r>
              <a:rPr lang="en-US" dirty="0"/>
              <a:t>When to use Azure Policy</a:t>
            </a:r>
          </a:p>
        </p:txBody>
      </p:sp>
      <p:sp>
        <p:nvSpPr>
          <p:cNvPr id="12" name="Text Placeholder 11">
            <a:extLst>
              <a:ext uri="{FF2B5EF4-FFF2-40B4-BE49-F238E27FC236}">
                <a16:creationId xmlns:a16="http://schemas.microsoft.com/office/drawing/2014/main" id="{848872E0-4DDE-4D4C-A62E-D0ED4166EEE4}"/>
              </a:ext>
            </a:extLst>
          </p:cNvPr>
          <p:cNvSpPr>
            <a:spLocks noGrp="1"/>
          </p:cNvSpPr>
          <p:nvPr>
            <p:ph type="body" sz="quarter" idx="10"/>
          </p:nvPr>
        </p:nvSpPr>
        <p:spPr>
          <a:xfrm>
            <a:off x="432089" y="978559"/>
            <a:ext cx="11341268" cy="430887"/>
          </a:xfrm>
        </p:spPr>
        <p:txBody>
          <a:bodyPr/>
          <a:lstStyle/>
          <a:p>
            <a:r>
              <a:rPr lang="en-US" dirty="0"/>
              <a:t>Azure Policy helps to enforce organizational standards and to assess compliance at-scale.</a:t>
            </a:r>
          </a:p>
        </p:txBody>
      </p:sp>
      <p:grpSp>
        <p:nvGrpSpPr>
          <p:cNvPr id="9" name="Group 8" descr="Policies at the production and app level. ">
            <a:extLst>
              <a:ext uri="{FF2B5EF4-FFF2-40B4-BE49-F238E27FC236}">
                <a16:creationId xmlns:a16="http://schemas.microsoft.com/office/drawing/2014/main" id="{873EFCAB-C288-4990-AB0E-B8FF4C6E0973}"/>
              </a:ext>
            </a:extLst>
          </p:cNvPr>
          <p:cNvGrpSpPr/>
          <p:nvPr/>
        </p:nvGrpSpPr>
        <p:grpSpPr>
          <a:xfrm>
            <a:off x="1854852" y="1621399"/>
            <a:ext cx="9616344" cy="1977349"/>
            <a:chOff x="642997" y="3085885"/>
            <a:chExt cx="9616344" cy="1977349"/>
          </a:xfrm>
        </p:grpSpPr>
        <p:grpSp>
          <p:nvGrpSpPr>
            <p:cNvPr id="10" name="Group 9">
              <a:extLst>
                <a:ext uri="{FF2B5EF4-FFF2-40B4-BE49-F238E27FC236}">
                  <a16:creationId xmlns:a16="http://schemas.microsoft.com/office/drawing/2014/main" id="{65989672-FF60-4C31-BEF4-BC90042147DE}"/>
                </a:ext>
              </a:extLst>
            </p:cNvPr>
            <p:cNvGrpSpPr/>
            <p:nvPr/>
          </p:nvGrpSpPr>
          <p:grpSpPr>
            <a:xfrm>
              <a:off x="642997" y="3287962"/>
              <a:ext cx="3389176" cy="1687111"/>
              <a:chOff x="594255" y="3287970"/>
              <a:chExt cx="4542627" cy="2233807"/>
            </a:xfrm>
          </p:grpSpPr>
          <p:sp>
            <p:nvSpPr>
              <p:cNvPr id="16" name="TextBox 15">
                <a:extLst>
                  <a:ext uri="{FF2B5EF4-FFF2-40B4-BE49-F238E27FC236}">
                    <a16:creationId xmlns:a16="http://schemas.microsoft.com/office/drawing/2014/main" id="{DB965753-E347-457E-A0A7-C6F0C7792778}"/>
                  </a:ext>
                </a:extLst>
              </p:cNvPr>
              <p:cNvSpPr txBox="1"/>
              <p:nvPr/>
            </p:nvSpPr>
            <p:spPr>
              <a:xfrm>
                <a:off x="1933179" y="3287970"/>
                <a:ext cx="2062755" cy="684616"/>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Production</a:t>
                </a:r>
              </a:p>
            </p:txBody>
          </p:sp>
          <p:sp>
            <p:nvSpPr>
              <p:cNvPr id="17" name="TextBox 16">
                <a:extLst>
                  <a:ext uri="{FF2B5EF4-FFF2-40B4-BE49-F238E27FC236}">
                    <a16:creationId xmlns:a16="http://schemas.microsoft.com/office/drawing/2014/main" id="{BAF2D559-938D-46ED-A2BB-E18B47CB191E}"/>
                  </a:ext>
                </a:extLst>
              </p:cNvPr>
              <p:cNvSpPr txBox="1"/>
              <p:nvPr/>
            </p:nvSpPr>
            <p:spPr>
              <a:xfrm>
                <a:off x="3074127" y="4837161"/>
                <a:ext cx="2062755" cy="684616"/>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App2</a:t>
                </a:r>
              </a:p>
            </p:txBody>
          </p:sp>
          <p:sp>
            <p:nvSpPr>
              <p:cNvPr id="18" name="TextBox 17">
                <a:extLst>
                  <a:ext uri="{FF2B5EF4-FFF2-40B4-BE49-F238E27FC236}">
                    <a16:creationId xmlns:a16="http://schemas.microsoft.com/office/drawing/2014/main" id="{B33E72EF-65A3-4540-803D-302DD44F9E7D}"/>
                  </a:ext>
                </a:extLst>
              </p:cNvPr>
              <p:cNvSpPr txBox="1"/>
              <p:nvPr/>
            </p:nvSpPr>
            <p:spPr>
              <a:xfrm>
                <a:off x="594255" y="4836532"/>
                <a:ext cx="2062755" cy="684616"/>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App1</a:t>
                </a:r>
              </a:p>
            </p:txBody>
          </p:sp>
          <p:cxnSp>
            <p:nvCxnSpPr>
              <p:cNvPr id="19" name="Connector: Elbow 18">
                <a:extLst>
                  <a:ext uri="{FF2B5EF4-FFF2-40B4-BE49-F238E27FC236}">
                    <a16:creationId xmlns:a16="http://schemas.microsoft.com/office/drawing/2014/main" id="{1BD78FA0-4FE1-4C28-926B-3F28EB7C9D69}"/>
                  </a:ext>
                </a:extLst>
              </p:cNvPr>
              <p:cNvCxnSpPr>
                <a:cxnSpLocks/>
                <a:stCxn id="16" idx="2"/>
                <a:endCxn id="17" idx="0"/>
              </p:cNvCxnSpPr>
              <p:nvPr/>
            </p:nvCxnSpPr>
            <p:spPr>
              <a:xfrm rot="16200000" flipH="1">
                <a:off x="3102743" y="3834399"/>
                <a:ext cx="864576" cy="114094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B2AB629-660F-449B-BCDD-D1A3F38ECC29}"/>
                  </a:ext>
                </a:extLst>
              </p:cNvPr>
              <p:cNvCxnSpPr>
                <a:cxnSpLocks/>
                <a:stCxn id="16" idx="2"/>
                <a:endCxn id="18" idx="0"/>
              </p:cNvCxnSpPr>
              <p:nvPr/>
            </p:nvCxnSpPr>
            <p:spPr>
              <a:xfrm rot="5400000">
                <a:off x="1863122" y="3735097"/>
                <a:ext cx="863947" cy="133892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D2569D99-8944-4CF2-90D3-425F9A222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6132" y="3273095"/>
              <a:ext cx="441189" cy="441189"/>
            </a:xfrm>
            <a:prstGeom prst="rect">
              <a:avLst/>
            </a:prstGeom>
          </p:spPr>
        </p:pic>
        <p:sp>
          <p:nvSpPr>
            <p:cNvPr id="13" name="TextBox 12">
              <a:extLst>
                <a:ext uri="{FF2B5EF4-FFF2-40B4-BE49-F238E27FC236}">
                  <a16:creationId xmlns:a16="http://schemas.microsoft.com/office/drawing/2014/main" id="{E0EC742F-86AB-464A-BF7B-84898D476C45}"/>
                </a:ext>
              </a:extLst>
            </p:cNvPr>
            <p:cNvSpPr txBox="1"/>
            <p:nvPr/>
          </p:nvSpPr>
          <p:spPr>
            <a:xfrm>
              <a:off x="3843875" y="3085885"/>
              <a:ext cx="3975063" cy="815608"/>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Virtual machines limited to certain SKUs</a:t>
              </a:r>
            </a:p>
            <a:p>
              <a:pPr>
                <a:lnSpc>
                  <a:spcPct val="90000"/>
                </a:lnSpc>
                <a:spcAft>
                  <a:spcPts val="600"/>
                </a:spcAft>
              </a:pPr>
              <a:r>
                <a:rPr lang="en-US" sz="1600" dirty="0">
                  <a:gradFill>
                    <a:gsLst>
                      <a:gs pos="2917">
                        <a:schemeClr val="tx1"/>
                      </a:gs>
                      <a:gs pos="30000">
                        <a:schemeClr val="tx1"/>
                      </a:gs>
                    </a:gsLst>
                    <a:lin ang="5400000" scaled="0"/>
                  </a:gradFill>
                </a:rPr>
                <a:t>Enforce product tag and value</a:t>
              </a:r>
            </a:p>
          </p:txBody>
        </p:sp>
        <p:sp>
          <p:nvSpPr>
            <p:cNvPr id="14" name="TextBox 13">
              <a:extLst>
                <a:ext uri="{FF2B5EF4-FFF2-40B4-BE49-F238E27FC236}">
                  <a16:creationId xmlns:a16="http://schemas.microsoft.com/office/drawing/2014/main" id="{4242EBB1-EA97-44C6-94CF-EDBBB17E8010}"/>
                </a:ext>
              </a:extLst>
            </p:cNvPr>
            <p:cNvSpPr txBox="1"/>
            <p:nvPr/>
          </p:nvSpPr>
          <p:spPr>
            <a:xfrm>
              <a:off x="4657002" y="4247626"/>
              <a:ext cx="5602339" cy="815608"/>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Deploy only in certain locations – different for each app</a:t>
              </a:r>
            </a:p>
            <a:p>
              <a:pPr>
                <a:lnSpc>
                  <a:spcPct val="90000"/>
                </a:lnSpc>
                <a:spcAft>
                  <a:spcPts val="600"/>
                </a:spcAft>
              </a:pPr>
              <a:r>
                <a:rPr lang="en-US" sz="1600" dirty="0">
                  <a:gradFill>
                    <a:gsLst>
                      <a:gs pos="2917">
                        <a:schemeClr val="tx1"/>
                      </a:gs>
                      <a:gs pos="30000">
                        <a:schemeClr val="tx1"/>
                      </a:gs>
                    </a:gsLst>
                    <a:lin ang="5400000" scaled="0"/>
                  </a:gradFill>
                </a:rPr>
                <a:t>Enable auditing and logging for SQL apps</a:t>
              </a:r>
            </a:p>
          </p:txBody>
        </p:sp>
        <p:pic>
          <p:nvPicPr>
            <p:cNvPr id="15" name="Graphic 14">
              <a:extLst>
                <a:ext uri="{FF2B5EF4-FFF2-40B4-BE49-F238E27FC236}">
                  <a16:creationId xmlns:a16="http://schemas.microsoft.com/office/drawing/2014/main" id="{841F28B9-F299-4C6A-973F-11296A1C8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382" y="4448520"/>
              <a:ext cx="441189" cy="441189"/>
            </a:xfrm>
            <a:prstGeom prst="rect">
              <a:avLst/>
            </a:prstGeom>
          </p:spPr>
        </p:pic>
      </p:grpSp>
      <p:sp>
        <p:nvSpPr>
          <p:cNvPr id="3" name="Text Placeholder 1">
            <a:extLst>
              <a:ext uri="{FF2B5EF4-FFF2-40B4-BE49-F238E27FC236}">
                <a16:creationId xmlns:a16="http://schemas.microsoft.com/office/drawing/2014/main" id="{69794D22-BA89-47EE-9895-31E2EB7BF1D0}"/>
              </a:ext>
            </a:extLst>
          </p:cNvPr>
          <p:cNvSpPr txBox="1">
            <a:spLocks/>
          </p:cNvSpPr>
          <p:nvPr/>
        </p:nvSpPr>
        <p:spPr>
          <a:xfrm>
            <a:off x="482907" y="3924860"/>
            <a:ext cx="9148773" cy="235960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000" dirty="0">
                <a:latin typeface="+mn-lt"/>
              </a:rPr>
              <a:t>Large number of built-in policies and you can create custom policies</a:t>
            </a:r>
          </a:p>
          <a:p>
            <a:pPr>
              <a:spcAft>
                <a:spcPts val="600"/>
              </a:spcAft>
            </a:pPr>
            <a:r>
              <a:rPr lang="en-US" sz="2000" dirty="0">
                <a:solidFill>
                  <a:schemeClr val="tx2">
                    <a:lumMod val="50000"/>
                  </a:schemeClr>
                </a:solidFill>
                <a:latin typeface="+mn-lt"/>
              </a:rPr>
              <a:t>Examples</a:t>
            </a:r>
          </a:p>
          <a:p>
            <a:pPr marL="342900" indent="-342900">
              <a:spcAft>
                <a:spcPts val="600"/>
              </a:spcAft>
              <a:buFont typeface="Arial" panose="020B0604020202020204" pitchFamily="34" charset="0"/>
              <a:buChar char="•"/>
            </a:pPr>
            <a:r>
              <a:rPr lang="en-US" sz="2000" dirty="0">
                <a:latin typeface="+mn-lt"/>
              </a:rPr>
              <a:t>Allow only certain virtual machines sizes for your project</a:t>
            </a:r>
          </a:p>
          <a:p>
            <a:pPr marL="342900" indent="-342900">
              <a:spcAft>
                <a:spcPts val="600"/>
              </a:spcAft>
              <a:buFont typeface="Arial" panose="020B0604020202020204" pitchFamily="34" charset="0"/>
              <a:buChar char="•"/>
            </a:pPr>
            <a:r>
              <a:rPr lang="en-US" sz="2000" dirty="0">
                <a:latin typeface="+mn-lt"/>
              </a:rPr>
              <a:t>Ensure all resources are correctly tagged – if not, apply  the tag</a:t>
            </a:r>
          </a:p>
          <a:p>
            <a:pPr marL="342900" indent="-342900">
              <a:spcAft>
                <a:spcPts val="600"/>
              </a:spcAft>
              <a:buFont typeface="Arial" panose="020B0604020202020204" pitchFamily="34" charset="0"/>
              <a:buChar char="•"/>
            </a:pPr>
            <a:r>
              <a:rPr lang="en-US" sz="2000" dirty="0">
                <a:latin typeface="+mn-lt"/>
              </a:rPr>
              <a:t>Recommend system updates on your servers</a:t>
            </a:r>
          </a:p>
          <a:p>
            <a:pPr marL="342900" indent="-342900">
              <a:spcAft>
                <a:spcPts val="600"/>
              </a:spcAft>
              <a:buFont typeface="Arial" panose="020B0604020202020204" pitchFamily="34" charset="0"/>
              <a:buChar char="•"/>
            </a:pPr>
            <a:r>
              <a:rPr lang="en-US" sz="2000" dirty="0">
                <a:latin typeface="+mn-lt"/>
              </a:rPr>
              <a:t>Enable multifactor authentication for all subscription accounts</a:t>
            </a:r>
            <a:endParaRPr lang="en-US" sz="2000" dirty="0">
              <a:solidFill>
                <a:schemeClr val="tx1"/>
              </a:solidFill>
              <a:latin typeface="+mn-lt"/>
            </a:endParaRPr>
          </a:p>
          <a:p>
            <a:pPr marL="342900" indent="-342900">
              <a:spcAft>
                <a:spcPts val="600"/>
              </a:spcAft>
              <a:buFont typeface="Arial" panose="020B0604020202020204" pitchFamily="34" charset="0"/>
              <a:buChar char="•"/>
            </a:pPr>
            <a:endParaRPr lang="en-US" sz="2000" dirty="0">
              <a:solidFill>
                <a:schemeClr val="tx1"/>
              </a:solidFill>
              <a:latin typeface="+mn-lt"/>
            </a:endParaRPr>
          </a:p>
          <a:p>
            <a:pPr marL="342900" indent="-342900">
              <a:spcAft>
                <a:spcPts val="600"/>
              </a:spcAft>
              <a:buFont typeface="Arial" panose="020B0604020202020204" pitchFamily="34" charset="0"/>
              <a:buChar char="•"/>
            </a:pPr>
            <a:endParaRPr lang="en-US" sz="2000" dirty="0">
              <a:solidFill>
                <a:schemeClr val="tx1"/>
              </a:solidFill>
              <a:latin typeface="+mn-lt"/>
            </a:endParaRPr>
          </a:p>
        </p:txBody>
      </p:sp>
    </p:spTree>
    <p:extLst>
      <p:ext uri="{BB962C8B-B14F-4D97-AF65-F5344CB8AC3E}">
        <p14:creationId xmlns:p14="http://schemas.microsoft.com/office/powerpoint/2010/main" val="23535582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b="1" dirty="0"/>
              <a:t>Considerations for Azure Policy </a:t>
            </a:r>
            <a:endParaRPr lang="en-US" dirty="0"/>
          </a:p>
        </p:txBody>
      </p:sp>
      <p:sp>
        <p:nvSpPr>
          <p:cNvPr id="16" name="TextBox 15">
            <a:extLst>
              <a:ext uri="{FF2B5EF4-FFF2-40B4-BE49-F238E27FC236}">
                <a16:creationId xmlns:a16="http://schemas.microsoft.com/office/drawing/2014/main" id="{E91A5D4C-0B11-4417-AE90-8E79777B9716}"/>
              </a:ext>
            </a:extLst>
          </p:cNvPr>
          <p:cNvSpPr txBox="1"/>
          <p:nvPr/>
        </p:nvSpPr>
        <p:spPr>
          <a:xfrm>
            <a:off x="481424" y="1527140"/>
            <a:ext cx="5359811" cy="4708981"/>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2000" dirty="0">
                <a:latin typeface="+mn-lt"/>
              </a:rPr>
              <a:t>Apply policy at the highest scope possible</a:t>
            </a:r>
          </a:p>
          <a:p>
            <a:pPr marL="285750" indent="-285750">
              <a:spcAft>
                <a:spcPts val="1200"/>
              </a:spcAft>
              <a:buFont typeface="Arial" panose="020B0604020202020204" pitchFamily="34" charset="0"/>
              <a:buChar char="•"/>
            </a:pPr>
            <a:r>
              <a:rPr lang="en-US" sz="2000" dirty="0">
                <a:latin typeface="+mn-lt"/>
              </a:rPr>
              <a:t>Know when policies are evaluated</a:t>
            </a:r>
          </a:p>
          <a:p>
            <a:pPr marL="285750" indent="-285750">
              <a:spcAft>
                <a:spcPts val="1200"/>
              </a:spcAft>
              <a:buFont typeface="Arial" panose="020B0604020202020204" pitchFamily="34" charset="0"/>
              <a:buChar char="•"/>
            </a:pPr>
            <a:r>
              <a:rPr lang="en-US" sz="2000" dirty="0">
                <a:latin typeface="+mn-lt"/>
              </a:rPr>
              <a:t>Decide what to do if a resource is </a:t>
            </a:r>
            <a:br>
              <a:rPr lang="en-US" sz="2000" dirty="0">
                <a:latin typeface="+mn-lt"/>
              </a:rPr>
            </a:br>
            <a:r>
              <a:rPr lang="en-US" sz="2000" dirty="0">
                <a:latin typeface="+mn-lt"/>
              </a:rPr>
              <a:t>non-compliant </a:t>
            </a:r>
          </a:p>
          <a:p>
            <a:pPr marL="285750" indent="-285750">
              <a:spcAft>
                <a:spcPts val="1200"/>
              </a:spcAft>
              <a:buFont typeface="Arial" panose="020B0604020202020204" pitchFamily="34" charset="0"/>
              <a:buChar char="•"/>
            </a:pPr>
            <a:r>
              <a:rPr lang="en-US" sz="2000" dirty="0">
                <a:latin typeface="+mn-lt"/>
              </a:rPr>
              <a:t>Consider when to automatically remediate non-compliant resources</a:t>
            </a:r>
          </a:p>
          <a:p>
            <a:pPr marL="285750" indent="-285750">
              <a:spcAft>
                <a:spcPts val="1200"/>
              </a:spcAft>
              <a:buFont typeface="Arial" panose="020B0604020202020204" pitchFamily="34" charset="0"/>
              <a:buChar char="•"/>
            </a:pPr>
            <a:r>
              <a:rPr lang="en-US" sz="2000" dirty="0">
                <a:latin typeface="+mn-lt"/>
              </a:rPr>
              <a:t>Use the Azure policy compliance dashboard for auditing and review</a:t>
            </a:r>
          </a:p>
          <a:p>
            <a:pPr marL="285750" indent="-285750">
              <a:spcAft>
                <a:spcPts val="1200"/>
              </a:spcAft>
              <a:buFont typeface="Arial" panose="020B0604020202020204" pitchFamily="34" charset="0"/>
              <a:buChar char="•"/>
            </a:pPr>
            <a:r>
              <a:rPr lang="en-US" sz="2000" dirty="0"/>
              <a:t>Effectively combine Azure policy with RBAC (RBAC on next slide, combination on slide after)</a:t>
            </a:r>
            <a:endParaRPr lang="en-US" sz="2000" dirty="0">
              <a:latin typeface="+mn-lt"/>
              <a:cs typeface="Segoe UI"/>
            </a:endParaRPr>
          </a:p>
          <a:p>
            <a:pPr marL="285750" indent="-285750">
              <a:spcAft>
                <a:spcPts val="1200"/>
              </a:spcAft>
              <a:buFont typeface="Arial" panose="020B0604020202020204" pitchFamily="34" charset="0"/>
              <a:buChar char="•"/>
            </a:pPr>
            <a:endParaRPr lang="en-US" sz="2000" dirty="0">
              <a:latin typeface="+mn-lt"/>
            </a:endParaRPr>
          </a:p>
        </p:txBody>
      </p:sp>
      <p:pic>
        <p:nvPicPr>
          <p:cNvPr id="4" name="Picture 3" descr="Developers and Operations use built-in controls through policy instead of workflow. ">
            <a:extLst>
              <a:ext uri="{FF2B5EF4-FFF2-40B4-BE49-F238E27FC236}">
                <a16:creationId xmlns:a16="http://schemas.microsoft.com/office/drawing/2014/main" id="{449480B9-2075-4B49-B0FB-80DD3CACFA62}"/>
              </a:ext>
            </a:extLst>
          </p:cNvPr>
          <p:cNvPicPr>
            <a:picLocks noChangeAspect="1"/>
          </p:cNvPicPr>
          <p:nvPr/>
        </p:nvPicPr>
        <p:blipFill>
          <a:blip r:embed="rId3"/>
          <a:stretch>
            <a:fillRect/>
          </a:stretch>
        </p:blipFill>
        <p:spPr>
          <a:xfrm>
            <a:off x="6238650" y="2101221"/>
            <a:ext cx="5471926" cy="2679937"/>
          </a:xfrm>
          <a:prstGeom prst="rect">
            <a:avLst/>
          </a:prstGeom>
        </p:spPr>
      </p:pic>
    </p:spTree>
    <p:extLst>
      <p:ext uri="{BB962C8B-B14F-4D97-AF65-F5344CB8AC3E}">
        <p14:creationId xmlns:p14="http://schemas.microsoft.com/office/powerpoint/2010/main" val="30801044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Design for Azure role-based access control (RBAC)</a:t>
            </a:r>
          </a:p>
        </p:txBody>
      </p:sp>
      <p:sp>
        <p:nvSpPr>
          <p:cNvPr id="3" name="Text Placeholder 2">
            <a:extLst>
              <a:ext uri="{FF2B5EF4-FFF2-40B4-BE49-F238E27FC236}">
                <a16:creationId xmlns:a16="http://schemas.microsoft.com/office/drawing/2014/main" id="{67F7C0E3-5008-4A8D-9746-E1EF0632D4B6}"/>
              </a:ext>
            </a:extLst>
          </p:cNvPr>
          <p:cNvSpPr>
            <a:spLocks noGrp="1"/>
          </p:cNvSpPr>
          <p:nvPr>
            <p:ph type="body" sz="quarter" idx="10"/>
          </p:nvPr>
        </p:nvSpPr>
        <p:spPr>
          <a:xfrm>
            <a:off x="432089" y="990866"/>
            <a:ext cx="11341268" cy="430887"/>
          </a:xfrm>
        </p:spPr>
        <p:txBody>
          <a:bodyPr/>
          <a:lstStyle/>
          <a:p>
            <a:r>
              <a:rPr lang="en-US" dirty="0"/>
              <a:t>Azure RBAC allows you to grant access to Azure resources that you control.</a:t>
            </a:r>
          </a:p>
        </p:txBody>
      </p:sp>
      <p:sp>
        <p:nvSpPr>
          <p:cNvPr id="9" name="Text Placeholder 5">
            <a:extLst>
              <a:ext uri="{FF2B5EF4-FFF2-40B4-BE49-F238E27FC236}">
                <a16:creationId xmlns:a16="http://schemas.microsoft.com/office/drawing/2014/main" id="{E812EFF8-3535-4518-B218-246DB8E1ECB4}"/>
              </a:ext>
            </a:extLst>
          </p:cNvPr>
          <p:cNvSpPr txBox="1">
            <a:spLocks/>
          </p:cNvSpPr>
          <p:nvPr/>
        </p:nvSpPr>
        <p:spPr>
          <a:xfrm>
            <a:off x="264463" y="1985757"/>
            <a:ext cx="5707997" cy="3883534"/>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Aft>
                <a:spcPts val="1200"/>
              </a:spcAft>
              <a:buFont typeface="Arial" panose="020B0604020202020204" pitchFamily="34" charset="0"/>
              <a:buChar char="•"/>
            </a:pPr>
            <a:r>
              <a:rPr lang="en-US" sz="2000" dirty="0">
                <a:latin typeface="+mn-lt"/>
              </a:rPr>
              <a:t>Only grant users the access they need</a:t>
            </a:r>
          </a:p>
          <a:p>
            <a:pPr marL="285750" indent="-285750">
              <a:spcAft>
                <a:spcPts val="1200"/>
              </a:spcAft>
              <a:buFont typeface="Arial" panose="020B0604020202020204" pitchFamily="34" charset="0"/>
              <a:buChar char="•"/>
            </a:pPr>
            <a:r>
              <a:rPr lang="en-US" sz="2000" dirty="0">
                <a:latin typeface="+mn-lt"/>
              </a:rPr>
              <a:t>Assign at the highest scope level that meets the requirements</a:t>
            </a:r>
          </a:p>
          <a:p>
            <a:pPr marL="285750" indent="-285750">
              <a:spcAft>
                <a:spcPts val="1200"/>
              </a:spcAft>
              <a:buFont typeface="Arial" panose="020B0604020202020204" pitchFamily="34" charset="0"/>
              <a:buChar char="•"/>
            </a:pPr>
            <a:r>
              <a:rPr lang="en-US" sz="2000" dirty="0">
                <a:latin typeface="+mn-lt"/>
              </a:rPr>
              <a:t>Assign roles to groups, not users</a:t>
            </a:r>
          </a:p>
          <a:p>
            <a:pPr marL="285750" indent="-285750">
              <a:spcAft>
                <a:spcPts val="1200"/>
              </a:spcAft>
              <a:buFont typeface="Arial" panose="020B0604020202020204" pitchFamily="34" charset="0"/>
              <a:buChar char="•"/>
            </a:pPr>
            <a:r>
              <a:rPr lang="en-US" sz="2000" dirty="0">
                <a:latin typeface="+mn-lt"/>
              </a:rPr>
              <a:t>Know when to create a custom role</a:t>
            </a:r>
          </a:p>
          <a:p>
            <a:pPr marL="285750" indent="-285750">
              <a:spcAft>
                <a:spcPts val="1200"/>
              </a:spcAft>
              <a:buFont typeface="Arial" panose="020B0604020202020204" pitchFamily="34" charset="0"/>
              <a:buChar char="•"/>
            </a:pPr>
            <a:r>
              <a:rPr lang="en-US" sz="2000" dirty="0">
                <a:latin typeface="+mn-lt"/>
              </a:rPr>
              <a:t>Consider what happens if you have overlapping role assignments</a:t>
            </a:r>
          </a:p>
        </p:txBody>
      </p:sp>
      <p:pic>
        <p:nvPicPr>
          <p:cNvPr id="8" name="Picture 7" descr="Different roles appear at different scope levels">
            <a:extLst>
              <a:ext uri="{FF2B5EF4-FFF2-40B4-BE49-F238E27FC236}">
                <a16:creationId xmlns:a16="http://schemas.microsoft.com/office/drawing/2014/main" id="{5B647FA3-881A-421E-B4DE-E9894DB7B1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51914" y="1715679"/>
            <a:ext cx="5875623" cy="3726046"/>
          </a:xfrm>
          <a:prstGeom prst="rect">
            <a:avLst/>
          </a:prstGeom>
          <a:noFill/>
        </p:spPr>
      </p:pic>
    </p:spTree>
    <p:extLst>
      <p:ext uri="{BB962C8B-B14F-4D97-AF65-F5344CB8AC3E}">
        <p14:creationId xmlns:p14="http://schemas.microsoft.com/office/powerpoint/2010/main" val="20487830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EDBAE4-55C0-45DF-9751-8868453C388C}"/>
              </a:ext>
            </a:extLst>
          </p:cNvPr>
          <p:cNvSpPr>
            <a:spLocks noGrp="1"/>
          </p:cNvSpPr>
          <p:nvPr>
            <p:ph type="title"/>
          </p:nvPr>
        </p:nvSpPr>
        <p:spPr/>
        <p:txBody>
          <a:bodyPr/>
          <a:lstStyle/>
          <a:p>
            <a:r>
              <a:rPr lang="en-US" dirty="0"/>
              <a:t>When to combine Azure Policy and Azure RBAC</a:t>
            </a:r>
          </a:p>
        </p:txBody>
      </p:sp>
      <p:grpSp>
        <p:nvGrpSpPr>
          <p:cNvPr id="93" name="Group 92" descr="RBAC and Azure Policy determine an Admin's access. ">
            <a:extLst>
              <a:ext uri="{FF2B5EF4-FFF2-40B4-BE49-F238E27FC236}">
                <a16:creationId xmlns:a16="http://schemas.microsoft.com/office/drawing/2014/main" id="{E349B74C-90F0-4C1B-A6AF-AD03A678E660}"/>
              </a:ext>
            </a:extLst>
          </p:cNvPr>
          <p:cNvGrpSpPr/>
          <p:nvPr/>
        </p:nvGrpSpPr>
        <p:grpSpPr>
          <a:xfrm>
            <a:off x="157769" y="1462609"/>
            <a:ext cx="11754076" cy="3195936"/>
            <a:chOff x="157769" y="1462609"/>
            <a:chExt cx="11754076" cy="3195936"/>
          </a:xfrm>
        </p:grpSpPr>
        <p:graphicFrame>
          <p:nvGraphicFramePr>
            <p:cNvPr id="6" name="Object 5">
              <a:extLst>
                <a:ext uri="{FF2B5EF4-FFF2-40B4-BE49-F238E27FC236}">
                  <a16:creationId xmlns:a16="http://schemas.microsoft.com/office/drawing/2014/main" id="{63018D5B-1C5A-4F1A-8296-9407EA6CDB8C}"/>
                </a:ext>
              </a:extLst>
            </p:cNvPr>
            <p:cNvGraphicFramePr>
              <a:graphicFrameLocks noChangeAspect="1"/>
            </p:cNvGraphicFramePr>
            <p:nvPr>
              <p:extLst>
                <p:ext uri="{D42A27DB-BD31-4B8C-83A1-F6EECF244321}">
                  <p14:modId xmlns:p14="http://schemas.microsoft.com/office/powerpoint/2010/main" val="4090706670"/>
                </p:ext>
              </p:extLst>
            </p:nvPr>
          </p:nvGraphicFramePr>
          <p:xfrm>
            <a:off x="651550" y="3371148"/>
            <a:ext cx="694823" cy="840104"/>
          </p:xfrm>
          <a:graphic>
            <a:graphicData uri="http://schemas.openxmlformats.org/presentationml/2006/ole">
              <mc:AlternateContent xmlns:mc="http://schemas.openxmlformats.org/markup-compatibility/2006">
                <mc:Choice xmlns:v="urn:schemas-microsoft-com:vml" Requires="v">
                  <p:oleObj name="Bitmap Image" r:id="rId3" imgW="1047600" imgH="1266840" progId="Paint.Picture">
                    <p:embed/>
                  </p:oleObj>
                </mc:Choice>
                <mc:Fallback>
                  <p:oleObj name="Bitmap Image" r:id="rId3" imgW="1047600" imgH="1266840" progId="Paint.Picture">
                    <p:embed/>
                    <p:pic>
                      <p:nvPicPr>
                        <p:cNvPr id="6" name="Object 5">
                          <a:extLst>
                            <a:ext uri="{FF2B5EF4-FFF2-40B4-BE49-F238E27FC236}">
                              <a16:creationId xmlns:a16="http://schemas.microsoft.com/office/drawing/2014/main" id="{63018D5B-1C5A-4F1A-8296-9407EA6CDB8C}"/>
                            </a:ext>
                          </a:extLst>
                        </p:cNvPr>
                        <p:cNvPicPr/>
                        <p:nvPr/>
                      </p:nvPicPr>
                      <p:blipFill>
                        <a:blip r:embed="rId4"/>
                        <a:stretch>
                          <a:fillRect/>
                        </a:stretch>
                      </p:blipFill>
                      <p:spPr>
                        <a:xfrm>
                          <a:off x="651550" y="3371148"/>
                          <a:ext cx="694823" cy="840104"/>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D921281A-3BD3-4FB3-A5DE-FE8038DAA636}"/>
                </a:ext>
              </a:extLst>
            </p:cNvPr>
            <p:cNvSpPr txBox="1"/>
            <p:nvPr/>
          </p:nvSpPr>
          <p:spPr>
            <a:xfrm>
              <a:off x="157769" y="4113780"/>
              <a:ext cx="1682384"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Azure Admin</a:t>
              </a:r>
            </a:p>
          </p:txBody>
        </p:sp>
        <p:sp>
          <p:nvSpPr>
            <p:cNvPr id="9" name="Rectangle: Rounded Corners 8">
              <a:extLst>
                <a:ext uri="{FF2B5EF4-FFF2-40B4-BE49-F238E27FC236}">
                  <a16:creationId xmlns:a16="http://schemas.microsoft.com/office/drawing/2014/main" id="{7B268B0A-4424-4826-B309-B5158EAD15ED}"/>
                </a:ext>
              </a:extLst>
            </p:cNvPr>
            <p:cNvSpPr/>
            <p:nvPr/>
          </p:nvSpPr>
          <p:spPr bwMode="auto">
            <a:xfrm>
              <a:off x="1754185" y="3326312"/>
              <a:ext cx="1466142" cy="920568"/>
            </a:xfrm>
            <a:prstGeom prst="round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Deploy cloud resource</a:t>
              </a:r>
            </a:p>
          </p:txBody>
        </p:sp>
        <p:sp>
          <p:nvSpPr>
            <p:cNvPr id="10" name="Rectangle: Rounded Corners 9">
              <a:extLst>
                <a:ext uri="{FF2B5EF4-FFF2-40B4-BE49-F238E27FC236}">
                  <a16:creationId xmlns:a16="http://schemas.microsoft.com/office/drawing/2014/main" id="{64507008-80AC-4A9A-A99C-1224A625CA9B}"/>
                </a:ext>
              </a:extLst>
            </p:cNvPr>
            <p:cNvSpPr/>
            <p:nvPr/>
          </p:nvSpPr>
          <p:spPr bwMode="auto">
            <a:xfrm>
              <a:off x="3676084" y="3326311"/>
              <a:ext cx="2088215" cy="922889"/>
            </a:xfrm>
            <a:prstGeom prst="round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Does the Admin have the necessary rights?</a:t>
              </a:r>
            </a:p>
          </p:txBody>
        </p:sp>
        <p:sp>
          <p:nvSpPr>
            <p:cNvPr id="12" name="Rectangle: Rounded Corners 11">
              <a:extLst>
                <a:ext uri="{FF2B5EF4-FFF2-40B4-BE49-F238E27FC236}">
                  <a16:creationId xmlns:a16="http://schemas.microsoft.com/office/drawing/2014/main" id="{0FB3D375-52B3-41C3-89D2-3E904BCD8E53}"/>
                </a:ext>
              </a:extLst>
            </p:cNvPr>
            <p:cNvSpPr/>
            <p:nvPr/>
          </p:nvSpPr>
          <p:spPr bwMode="auto">
            <a:xfrm>
              <a:off x="7039164" y="3323991"/>
              <a:ext cx="2062841" cy="922889"/>
            </a:xfrm>
            <a:prstGeom prst="round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Is a restricting policy defined?</a:t>
              </a:r>
            </a:p>
          </p:txBody>
        </p:sp>
        <p:sp>
          <p:nvSpPr>
            <p:cNvPr id="14" name="Rectangle: Rounded Corners 13">
              <a:extLst>
                <a:ext uri="{FF2B5EF4-FFF2-40B4-BE49-F238E27FC236}">
                  <a16:creationId xmlns:a16="http://schemas.microsoft.com/office/drawing/2014/main" id="{DE649C4E-F5F7-4DC5-AD4C-2CBDF2A6554B}"/>
                </a:ext>
              </a:extLst>
            </p:cNvPr>
            <p:cNvSpPr/>
            <p:nvPr/>
          </p:nvSpPr>
          <p:spPr bwMode="auto">
            <a:xfrm>
              <a:off x="5139836" y="1584398"/>
              <a:ext cx="2088216" cy="685800"/>
            </a:xfrm>
            <a:prstGeom prst="roundRect">
              <a:avLst>
                <a:gd name="adj" fmla="val 6297"/>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Cloud resource</a:t>
              </a:r>
            </a:p>
          </p:txBody>
        </p:sp>
        <p:pic>
          <p:nvPicPr>
            <p:cNvPr id="17" name="Graphic 16" descr="Close with solid fill">
              <a:extLst>
                <a:ext uri="{FF2B5EF4-FFF2-40B4-BE49-F238E27FC236}">
                  <a16:creationId xmlns:a16="http://schemas.microsoft.com/office/drawing/2014/main" id="{3591D42E-AAA6-4158-BFCF-562F20C922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0044" y="1462609"/>
              <a:ext cx="534689" cy="425843"/>
            </a:xfrm>
            <a:prstGeom prst="rect">
              <a:avLst/>
            </a:prstGeom>
          </p:spPr>
        </p:pic>
        <p:sp>
          <p:nvSpPr>
            <p:cNvPr id="22" name="TextBox 21">
              <a:extLst>
                <a:ext uri="{FF2B5EF4-FFF2-40B4-BE49-F238E27FC236}">
                  <a16:creationId xmlns:a16="http://schemas.microsoft.com/office/drawing/2014/main" id="{C6065045-5A49-435C-A199-D83BEE2B324D}"/>
                </a:ext>
              </a:extLst>
            </p:cNvPr>
            <p:cNvSpPr txBox="1"/>
            <p:nvPr/>
          </p:nvSpPr>
          <p:spPr>
            <a:xfrm>
              <a:off x="5482128" y="2247877"/>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No</a:t>
              </a:r>
              <a:endParaRPr lang="en-US" dirty="0"/>
            </a:p>
          </p:txBody>
        </p:sp>
        <p:cxnSp>
          <p:nvCxnSpPr>
            <p:cNvPr id="21" name="Straight Arrow Connector 20">
              <a:extLst>
                <a:ext uri="{FF2B5EF4-FFF2-40B4-BE49-F238E27FC236}">
                  <a16:creationId xmlns:a16="http://schemas.microsoft.com/office/drawing/2014/main" id="{90B9383B-53F2-4610-86AD-AD01FF2E1AB6}"/>
                </a:ext>
              </a:extLst>
            </p:cNvPr>
            <p:cNvCxnSpPr>
              <a:cxnSpLocks/>
              <a:stCxn id="10" idx="3"/>
              <a:endCxn id="12" idx="1"/>
            </p:cNvCxnSpPr>
            <p:nvPr/>
          </p:nvCxnSpPr>
          <p:spPr>
            <a:xfrm flipV="1">
              <a:off x="5764299" y="3785436"/>
              <a:ext cx="1274865" cy="23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D88E717-9A3A-4990-AB93-30B9461630EC}"/>
                </a:ext>
              </a:extLst>
            </p:cNvPr>
            <p:cNvSpPr txBox="1"/>
            <p:nvPr/>
          </p:nvSpPr>
          <p:spPr>
            <a:xfrm>
              <a:off x="6213209" y="3442535"/>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Yes</a:t>
              </a:r>
              <a:endParaRPr lang="en-US" dirty="0"/>
            </a:p>
          </p:txBody>
        </p:sp>
        <p:sp>
          <p:nvSpPr>
            <p:cNvPr id="36" name="TextBox 35">
              <a:extLst>
                <a:ext uri="{FF2B5EF4-FFF2-40B4-BE49-F238E27FC236}">
                  <a16:creationId xmlns:a16="http://schemas.microsoft.com/office/drawing/2014/main" id="{E9E34241-E6B5-415F-B152-83CDF676F1EC}"/>
                </a:ext>
              </a:extLst>
            </p:cNvPr>
            <p:cNvSpPr txBox="1"/>
            <p:nvPr/>
          </p:nvSpPr>
          <p:spPr>
            <a:xfrm>
              <a:off x="4330426" y="2900312"/>
              <a:ext cx="891540" cy="369332"/>
            </a:xfrm>
            <a:prstGeom prst="rect">
              <a:avLst/>
            </a:prstGeom>
            <a:noFill/>
          </p:spPr>
          <p:txBody>
            <a:bodyPr wrap="square">
              <a:spAutoFit/>
            </a:bodyPr>
            <a:lstStyle/>
            <a:p>
              <a:r>
                <a:rPr lang="en-US" sz="1800" b="1" dirty="0">
                  <a:solidFill>
                    <a:schemeClr val="tx1"/>
                  </a:solidFill>
                  <a:ea typeface="Segoe UI" pitchFamily="34" charset="0"/>
                  <a:cs typeface="Segoe UI" pitchFamily="34" charset="0"/>
                </a:rPr>
                <a:t>RBAC</a:t>
              </a:r>
              <a:endParaRPr lang="en-US" dirty="0"/>
            </a:p>
          </p:txBody>
        </p:sp>
        <p:sp>
          <p:nvSpPr>
            <p:cNvPr id="39" name="TextBox 38">
              <a:extLst>
                <a:ext uri="{FF2B5EF4-FFF2-40B4-BE49-F238E27FC236}">
                  <a16:creationId xmlns:a16="http://schemas.microsoft.com/office/drawing/2014/main" id="{181506AA-CEEE-449A-91C4-35D85C27AD48}"/>
                </a:ext>
              </a:extLst>
            </p:cNvPr>
            <p:cNvSpPr txBox="1"/>
            <p:nvPr/>
          </p:nvSpPr>
          <p:spPr>
            <a:xfrm>
              <a:off x="7310181" y="2912033"/>
              <a:ext cx="1735997" cy="369332"/>
            </a:xfrm>
            <a:prstGeom prst="rect">
              <a:avLst/>
            </a:prstGeom>
            <a:noFill/>
          </p:spPr>
          <p:txBody>
            <a:bodyPr wrap="square">
              <a:spAutoFit/>
            </a:bodyPr>
            <a:lstStyle/>
            <a:p>
              <a:r>
                <a:rPr lang="en-US" sz="1800" b="1" dirty="0">
                  <a:solidFill>
                    <a:schemeClr val="tx1"/>
                  </a:solidFill>
                  <a:ea typeface="Segoe UI" pitchFamily="34" charset="0"/>
                  <a:cs typeface="Segoe UI" pitchFamily="34" charset="0"/>
                </a:rPr>
                <a:t>Azure Policy</a:t>
              </a:r>
              <a:endParaRPr lang="en-US" b="1" dirty="0"/>
            </a:p>
          </p:txBody>
        </p:sp>
        <p:sp>
          <p:nvSpPr>
            <p:cNvPr id="44" name="Rectangle: Rounded Corners 43">
              <a:extLst>
                <a:ext uri="{FF2B5EF4-FFF2-40B4-BE49-F238E27FC236}">
                  <a16:creationId xmlns:a16="http://schemas.microsoft.com/office/drawing/2014/main" id="{4AC90DDB-FE43-4BB8-B458-2CCD6F374162}"/>
                </a:ext>
              </a:extLst>
            </p:cNvPr>
            <p:cNvSpPr/>
            <p:nvPr/>
          </p:nvSpPr>
          <p:spPr bwMode="auto">
            <a:xfrm>
              <a:off x="10138120" y="3442535"/>
              <a:ext cx="1663121" cy="685800"/>
            </a:xfrm>
            <a:prstGeom prst="roundRect">
              <a:avLst>
                <a:gd name="adj" fmla="val 6297"/>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Cloud resource</a:t>
              </a:r>
            </a:p>
          </p:txBody>
        </p:sp>
        <p:cxnSp>
          <p:nvCxnSpPr>
            <p:cNvPr id="50" name="Straight Arrow Connector 49">
              <a:extLst>
                <a:ext uri="{FF2B5EF4-FFF2-40B4-BE49-F238E27FC236}">
                  <a16:creationId xmlns:a16="http://schemas.microsoft.com/office/drawing/2014/main" id="{24D06C84-5626-455D-9298-D23055F915A9}"/>
                </a:ext>
              </a:extLst>
            </p:cNvPr>
            <p:cNvCxnSpPr>
              <a:cxnSpLocks/>
              <a:stCxn id="12" idx="3"/>
              <a:endCxn id="44" idx="1"/>
            </p:cNvCxnSpPr>
            <p:nvPr/>
          </p:nvCxnSpPr>
          <p:spPr>
            <a:xfrm flipV="1">
              <a:off x="9102005" y="3785435"/>
              <a:ext cx="1036115"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A05A7AA-4CBD-4603-98EC-7266F031D96A}"/>
                </a:ext>
              </a:extLst>
            </p:cNvPr>
            <p:cNvSpPr txBox="1"/>
            <p:nvPr/>
          </p:nvSpPr>
          <p:spPr>
            <a:xfrm>
              <a:off x="9431459" y="3439108"/>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No</a:t>
              </a:r>
              <a:endParaRPr lang="en-US" dirty="0"/>
            </a:p>
          </p:txBody>
        </p:sp>
        <p:cxnSp>
          <p:nvCxnSpPr>
            <p:cNvPr id="56" name="Connector: Elbow 55">
              <a:extLst>
                <a:ext uri="{FF2B5EF4-FFF2-40B4-BE49-F238E27FC236}">
                  <a16:creationId xmlns:a16="http://schemas.microsoft.com/office/drawing/2014/main" id="{9022181F-52BA-453D-B86E-3E8CAA0C1614}"/>
                </a:ext>
              </a:extLst>
            </p:cNvPr>
            <p:cNvCxnSpPr>
              <a:stCxn id="14" idx="1"/>
              <a:endCxn id="6" idx="0"/>
            </p:cNvCxnSpPr>
            <p:nvPr/>
          </p:nvCxnSpPr>
          <p:spPr>
            <a:xfrm rot="10800000" flipV="1">
              <a:off x="998962" y="1927298"/>
              <a:ext cx="4140875" cy="144385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Checkmark with solid fill">
              <a:extLst>
                <a:ext uri="{FF2B5EF4-FFF2-40B4-BE49-F238E27FC236}">
                  <a16:creationId xmlns:a16="http://schemas.microsoft.com/office/drawing/2014/main" id="{0151644A-748F-43BF-ACBA-DE8053CD4C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33747" y="3264735"/>
              <a:ext cx="478098" cy="478098"/>
            </a:xfrm>
            <a:prstGeom prst="rect">
              <a:avLst/>
            </a:prstGeom>
          </p:spPr>
        </p:pic>
        <p:cxnSp>
          <p:nvCxnSpPr>
            <p:cNvPr id="63" name="Connector: Elbow 62">
              <a:extLst>
                <a:ext uri="{FF2B5EF4-FFF2-40B4-BE49-F238E27FC236}">
                  <a16:creationId xmlns:a16="http://schemas.microsoft.com/office/drawing/2014/main" id="{26ACCC78-A3F9-4228-88BF-184E8C05DA29}"/>
                </a:ext>
              </a:extLst>
            </p:cNvPr>
            <p:cNvCxnSpPr>
              <a:cxnSpLocks/>
              <a:stCxn id="10" idx="3"/>
              <a:endCxn id="14" idx="2"/>
            </p:cNvCxnSpPr>
            <p:nvPr/>
          </p:nvCxnSpPr>
          <p:spPr>
            <a:xfrm flipV="1">
              <a:off x="5764299" y="2270198"/>
              <a:ext cx="419645" cy="151755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8C42662-09AE-4816-8FA9-323F25AD0C73}"/>
                </a:ext>
              </a:extLst>
            </p:cNvPr>
            <p:cNvSpPr txBox="1"/>
            <p:nvPr/>
          </p:nvSpPr>
          <p:spPr>
            <a:xfrm>
              <a:off x="3171762" y="1590264"/>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Deny</a:t>
              </a:r>
              <a:endParaRPr lang="en-US" dirty="0"/>
            </a:p>
          </p:txBody>
        </p:sp>
        <p:cxnSp>
          <p:nvCxnSpPr>
            <p:cNvPr id="67" name="Straight Arrow Connector 66">
              <a:extLst>
                <a:ext uri="{FF2B5EF4-FFF2-40B4-BE49-F238E27FC236}">
                  <a16:creationId xmlns:a16="http://schemas.microsoft.com/office/drawing/2014/main" id="{8F928FF7-7B00-43B5-8C71-D73EE110A3A4}"/>
                </a:ext>
              </a:extLst>
            </p:cNvPr>
            <p:cNvCxnSpPr>
              <a:cxnSpLocks/>
              <a:stCxn id="6" idx="3"/>
              <a:endCxn id="9" idx="1"/>
            </p:cNvCxnSpPr>
            <p:nvPr/>
          </p:nvCxnSpPr>
          <p:spPr>
            <a:xfrm flipV="1">
              <a:off x="1346373" y="3786596"/>
              <a:ext cx="407812" cy="46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34719AE-8F98-4CEE-B06B-FF18D15E01BC}"/>
                </a:ext>
              </a:extLst>
            </p:cNvPr>
            <p:cNvCxnSpPr>
              <a:cxnSpLocks/>
              <a:stCxn id="9" idx="3"/>
              <a:endCxn id="10" idx="1"/>
            </p:cNvCxnSpPr>
            <p:nvPr/>
          </p:nvCxnSpPr>
          <p:spPr>
            <a:xfrm>
              <a:off x="3220327" y="3786596"/>
              <a:ext cx="455757" cy="11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D98E8A48-487E-4E4E-A880-6CE85D8D1703}"/>
                </a:ext>
              </a:extLst>
            </p:cNvPr>
            <p:cNvSpPr/>
            <p:nvPr/>
          </p:nvSpPr>
          <p:spPr bwMode="auto">
            <a:xfrm>
              <a:off x="8482476" y="1584398"/>
              <a:ext cx="2088216" cy="685800"/>
            </a:xfrm>
            <a:prstGeom prst="roundRect">
              <a:avLst>
                <a:gd name="adj" fmla="val 6297"/>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Cloud resource</a:t>
              </a:r>
            </a:p>
          </p:txBody>
        </p:sp>
        <p:pic>
          <p:nvPicPr>
            <p:cNvPr id="78" name="Graphic 77" descr="Close with solid fill">
              <a:extLst>
                <a:ext uri="{FF2B5EF4-FFF2-40B4-BE49-F238E27FC236}">
                  <a16:creationId xmlns:a16="http://schemas.microsoft.com/office/drawing/2014/main" id="{240002AB-DC16-44BE-A358-35FB04E5C0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62684" y="1462609"/>
              <a:ext cx="534689" cy="425843"/>
            </a:xfrm>
            <a:prstGeom prst="rect">
              <a:avLst/>
            </a:prstGeom>
          </p:spPr>
        </p:pic>
        <p:sp>
          <p:nvSpPr>
            <p:cNvPr id="80" name="TextBox 79">
              <a:extLst>
                <a:ext uri="{FF2B5EF4-FFF2-40B4-BE49-F238E27FC236}">
                  <a16:creationId xmlns:a16="http://schemas.microsoft.com/office/drawing/2014/main" id="{5159CE50-67CF-4266-80D9-FE12DCB92F0B}"/>
                </a:ext>
              </a:extLst>
            </p:cNvPr>
            <p:cNvSpPr txBox="1"/>
            <p:nvPr/>
          </p:nvSpPr>
          <p:spPr>
            <a:xfrm>
              <a:off x="8783536" y="2277971"/>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Yes</a:t>
              </a:r>
              <a:endParaRPr lang="en-US" dirty="0"/>
            </a:p>
          </p:txBody>
        </p:sp>
        <p:cxnSp>
          <p:nvCxnSpPr>
            <p:cNvPr id="82" name="Connector: Elbow 81">
              <a:extLst>
                <a:ext uri="{FF2B5EF4-FFF2-40B4-BE49-F238E27FC236}">
                  <a16:creationId xmlns:a16="http://schemas.microsoft.com/office/drawing/2014/main" id="{28423A99-33E1-4E1B-97E1-09F599BB2B9E}"/>
                </a:ext>
              </a:extLst>
            </p:cNvPr>
            <p:cNvCxnSpPr>
              <a:cxnSpLocks/>
              <a:stCxn id="12" idx="3"/>
              <a:endCxn id="76" idx="2"/>
            </p:cNvCxnSpPr>
            <p:nvPr/>
          </p:nvCxnSpPr>
          <p:spPr>
            <a:xfrm flipV="1">
              <a:off x="9102005" y="2270198"/>
              <a:ext cx="424579" cy="151523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A0ECC47-303B-44BA-AE7A-26B474CE68D6}"/>
                </a:ext>
              </a:extLst>
            </p:cNvPr>
            <p:cNvCxnSpPr>
              <a:stCxn id="76" idx="1"/>
              <a:endCxn id="14" idx="3"/>
            </p:cNvCxnSpPr>
            <p:nvPr/>
          </p:nvCxnSpPr>
          <p:spPr>
            <a:xfrm flipH="1">
              <a:off x="7228052" y="1927298"/>
              <a:ext cx="125442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77075FBC-68D7-4F35-880B-A3B5EE09AA4E}"/>
              </a:ext>
            </a:extLst>
          </p:cNvPr>
          <p:cNvSpPr txBox="1"/>
          <p:nvPr/>
        </p:nvSpPr>
        <p:spPr>
          <a:xfrm>
            <a:off x="3156407" y="4351589"/>
            <a:ext cx="3311090" cy="2062103"/>
          </a:xfrm>
          <a:prstGeom prst="rect">
            <a:avLst/>
          </a:prstGeom>
          <a:noFill/>
        </p:spPr>
        <p:txBody>
          <a:bodyPr wrap="square">
            <a:spAutoFit/>
          </a:bodyPr>
          <a:lstStyle/>
          <a:p>
            <a:r>
              <a:rPr lang="en-US" sz="1600" b="1" dirty="0">
                <a:solidFill>
                  <a:schemeClr val="tx1"/>
                </a:solidFill>
                <a:ea typeface="Segoe UI" pitchFamily="34" charset="0"/>
                <a:cs typeface="Segoe UI" pitchFamily="34" charset="0"/>
              </a:rPr>
              <a:t>RBAC examples</a:t>
            </a:r>
          </a:p>
          <a:p>
            <a:pPr marL="285750" indent="-285750">
              <a:buFont typeface="Arial" panose="020B0604020202020204" pitchFamily="34" charset="0"/>
              <a:buChar char="•"/>
            </a:pPr>
            <a:r>
              <a:rPr lang="en-US" sz="1600" dirty="0">
                <a:ea typeface="Segoe UI" pitchFamily="34" charset="0"/>
                <a:cs typeface="Segoe UI" pitchFamily="34" charset="0"/>
              </a:rPr>
              <a:t>Does the Admin have the right to deploy?</a:t>
            </a:r>
          </a:p>
          <a:p>
            <a:pPr marL="285750" indent="-285750">
              <a:buFont typeface="Arial" panose="020B0604020202020204" pitchFamily="34" charset="0"/>
              <a:buChar char="•"/>
            </a:pPr>
            <a:r>
              <a:rPr lang="en-US" sz="1600" dirty="0">
                <a:solidFill>
                  <a:schemeClr val="tx1"/>
                </a:solidFill>
                <a:ea typeface="Segoe UI" pitchFamily="34" charset="0"/>
                <a:cs typeface="Segoe UI" pitchFamily="34" charset="0"/>
              </a:rPr>
              <a:t>Does the Admin have the right to deploy this resource type?</a:t>
            </a:r>
          </a:p>
          <a:p>
            <a:pPr marL="285750" indent="-285750">
              <a:buFont typeface="Arial" panose="020B0604020202020204" pitchFamily="34" charset="0"/>
              <a:buChar char="•"/>
            </a:pPr>
            <a:r>
              <a:rPr lang="en-US" sz="1600" dirty="0">
                <a:ea typeface="Segoe UI" pitchFamily="34" charset="0"/>
                <a:cs typeface="Segoe UI" pitchFamily="34" charset="0"/>
              </a:rPr>
              <a:t>Does the Admin have the right to deploy this resource group?</a:t>
            </a:r>
            <a:endParaRPr lang="en-US" sz="1600" dirty="0">
              <a:solidFill>
                <a:schemeClr val="tx1"/>
              </a:solidFill>
              <a:ea typeface="Segoe UI" pitchFamily="34" charset="0"/>
              <a:cs typeface="Segoe UI" pitchFamily="34" charset="0"/>
            </a:endParaRPr>
          </a:p>
          <a:p>
            <a:pPr marL="285750" indent="-285750">
              <a:buFont typeface="Arial" panose="020B0604020202020204" pitchFamily="34" charset="0"/>
              <a:buChar char="•"/>
            </a:pPr>
            <a:endParaRPr lang="en-US" sz="1600" dirty="0"/>
          </a:p>
        </p:txBody>
      </p:sp>
      <p:sp>
        <p:nvSpPr>
          <p:cNvPr id="46" name="TextBox 45">
            <a:extLst>
              <a:ext uri="{FF2B5EF4-FFF2-40B4-BE49-F238E27FC236}">
                <a16:creationId xmlns:a16="http://schemas.microsoft.com/office/drawing/2014/main" id="{90C2CCF3-5976-4A7A-9145-3318D3B68C8C}"/>
              </a:ext>
            </a:extLst>
          </p:cNvPr>
          <p:cNvSpPr txBox="1"/>
          <p:nvPr/>
        </p:nvSpPr>
        <p:spPr>
          <a:xfrm>
            <a:off x="6987941" y="4332133"/>
            <a:ext cx="2916499" cy="1569660"/>
          </a:xfrm>
          <a:prstGeom prst="rect">
            <a:avLst/>
          </a:prstGeom>
          <a:noFill/>
        </p:spPr>
        <p:txBody>
          <a:bodyPr wrap="square">
            <a:spAutoFit/>
          </a:bodyPr>
          <a:lstStyle/>
          <a:p>
            <a:r>
              <a:rPr lang="en-US" sz="1600" b="1" dirty="0">
                <a:solidFill>
                  <a:schemeClr val="tx1"/>
                </a:solidFill>
                <a:ea typeface="Segoe UI" pitchFamily="34" charset="0"/>
                <a:cs typeface="Segoe UI" pitchFamily="34" charset="0"/>
              </a:rPr>
              <a:t>Policy examples</a:t>
            </a:r>
          </a:p>
          <a:p>
            <a:pPr marL="285750" indent="-285750">
              <a:buFont typeface="Arial" panose="020B0604020202020204" pitchFamily="34" charset="0"/>
              <a:buChar char="•"/>
            </a:pPr>
            <a:r>
              <a:rPr lang="en-US" sz="1600" dirty="0">
                <a:solidFill>
                  <a:schemeClr val="tx1"/>
                </a:solidFill>
                <a:ea typeface="Segoe UI" pitchFamily="34" charset="0"/>
                <a:cs typeface="Segoe UI" pitchFamily="34" charset="0"/>
              </a:rPr>
              <a:t>Is the region restricted?</a:t>
            </a:r>
          </a:p>
          <a:p>
            <a:pPr marL="285750" indent="-285750">
              <a:buFont typeface="Arial" panose="020B0604020202020204" pitchFamily="34" charset="0"/>
              <a:buChar char="•"/>
            </a:pPr>
            <a:r>
              <a:rPr lang="en-US" sz="1600" dirty="0">
                <a:ea typeface="Segoe UI" pitchFamily="34" charset="0"/>
                <a:cs typeface="Segoe UI" pitchFamily="34" charset="0"/>
              </a:rPr>
              <a:t>Is the resource type restricted?</a:t>
            </a:r>
          </a:p>
          <a:p>
            <a:pPr marL="285750" indent="-285750">
              <a:buFont typeface="Arial" panose="020B0604020202020204" pitchFamily="34" charset="0"/>
              <a:buChar char="•"/>
            </a:pPr>
            <a:r>
              <a:rPr lang="en-US" sz="1600" dirty="0">
                <a:solidFill>
                  <a:schemeClr val="tx1"/>
                </a:solidFill>
                <a:ea typeface="Segoe UI" pitchFamily="34" charset="0"/>
                <a:cs typeface="Segoe UI" pitchFamily="34" charset="0"/>
              </a:rPr>
              <a:t>Should a tag be applied?</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522086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Design for Landing Zones</a:t>
            </a:r>
          </a:p>
        </p:txBody>
      </p:sp>
    </p:spTree>
    <p:extLst>
      <p:ext uri="{BB962C8B-B14F-4D97-AF65-F5344CB8AC3E}">
        <p14:creationId xmlns:p14="http://schemas.microsoft.com/office/powerpoint/2010/main" val="374438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3_1">
            <a:extLst>
              <a:ext uri="{FF2B5EF4-FFF2-40B4-BE49-F238E27FC236}">
                <a16:creationId xmlns:a16="http://schemas.microsoft.com/office/drawing/2014/main" id="{C30E3F23-57C3-CEE2-DD2F-E66B72B8F428}"/>
              </a:ext>
              <a:ext uri="{C183D7F6-B498-43B3-948B-1728B52AA6E4}">
                <adec:decorative xmlns:adec="http://schemas.microsoft.com/office/drawing/2017/decorative" val="1"/>
              </a:ext>
            </a:extLst>
          </p:cNvPr>
          <p:cNvSpPr/>
          <p:nvPr/>
        </p:nvSpPr>
        <p:spPr>
          <a:xfrm>
            <a:off x="588262" y="1168400"/>
            <a:ext cx="11011600" cy="1886527"/>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FFFFFF"/>
              </a:solidFill>
              <a:effectLst/>
              <a:uLnTx/>
              <a:uFillTx/>
              <a:ea typeface="+mn-ea"/>
              <a:cs typeface="+mn-cs"/>
            </a:endParaRPr>
          </a:p>
        </p:txBody>
      </p:sp>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About this course</a:t>
            </a:r>
          </a:p>
        </p:txBody>
      </p:sp>
      <p:sp>
        <p:nvSpPr>
          <p:cNvPr id="16" name="Rectangle: Rounded Corners 15">
            <a:extLst>
              <a:ext uri="{FF2B5EF4-FFF2-40B4-BE49-F238E27FC236}">
                <a16:creationId xmlns:a16="http://schemas.microsoft.com/office/drawing/2014/main" id="{85069EA8-1883-9482-758E-F5D0C58727C0}"/>
              </a:ext>
            </a:extLst>
          </p:cNvPr>
          <p:cNvSpPr>
            <a:spLocks/>
          </p:cNvSpPr>
          <p:nvPr/>
        </p:nvSpPr>
        <p:spPr bwMode="auto">
          <a:xfrm>
            <a:off x="736601" y="1334807"/>
            <a:ext cx="10739119" cy="415993"/>
          </a:xfrm>
          <a:prstGeom prst="roundRect">
            <a:avLst>
              <a:gd name="adj" fmla="val 15951"/>
            </a:avLst>
          </a:prstGeom>
          <a:solidFill>
            <a:schemeClr val="accent2">
              <a:lumMod val="20000"/>
              <a:lumOff val="80000"/>
            </a:schemeClr>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effectLst/>
                <a:uLnTx/>
                <a:uFillTx/>
                <a:ea typeface="+mn-ea"/>
                <a:cs typeface="Segoe UI" panose="020B0502040204020203" pitchFamily="34" charset="0"/>
              </a:rPr>
              <a:t>Purpose – Azure Architects</a:t>
            </a:r>
          </a:p>
        </p:txBody>
      </p:sp>
      <p:sp>
        <p:nvSpPr>
          <p:cNvPr id="8" name="Text Placeholder 2">
            <a:extLst>
              <a:ext uri="{FF2B5EF4-FFF2-40B4-BE49-F238E27FC236}">
                <a16:creationId xmlns:a16="http://schemas.microsoft.com/office/drawing/2014/main" id="{E15275E9-F296-1E2D-E2D3-6BAE1C5EFAAF}"/>
              </a:ext>
            </a:extLst>
          </p:cNvPr>
          <p:cNvSpPr txBox="1">
            <a:spLocks/>
          </p:cNvSpPr>
          <p:nvPr/>
        </p:nvSpPr>
        <p:spPr>
          <a:xfrm>
            <a:off x="827293" y="1917207"/>
            <a:ext cx="10176680" cy="8863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Subject matter expertise in designing cloud and hybrid solutions </a:t>
            </a:r>
          </a:p>
          <a:p>
            <a:r>
              <a:rPr lang="en-US" sz="1800" dirty="0"/>
              <a:t>Expertise includes compute, networking, storage, application services, data solutions, monitoring and security.</a:t>
            </a:r>
          </a:p>
        </p:txBody>
      </p:sp>
      <p:sp>
        <p:nvSpPr>
          <p:cNvPr id="20" name="Rounded Rectangle 3_1">
            <a:extLst>
              <a:ext uri="{FF2B5EF4-FFF2-40B4-BE49-F238E27FC236}">
                <a16:creationId xmlns:a16="http://schemas.microsoft.com/office/drawing/2014/main" id="{1D06749D-C277-67CB-CDE9-258A140C78C0}"/>
              </a:ext>
              <a:ext uri="{C183D7F6-B498-43B3-948B-1728B52AA6E4}">
                <adec:decorative xmlns:adec="http://schemas.microsoft.com/office/drawing/2017/decorative" val="1"/>
              </a:ext>
            </a:extLst>
          </p:cNvPr>
          <p:cNvSpPr/>
          <p:nvPr/>
        </p:nvSpPr>
        <p:spPr>
          <a:xfrm>
            <a:off x="588262" y="3073742"/>
            <a:ext cx="11011600" cy="2983558"/>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FFFFFF"/>
              </a:solidFill>
              <a:effectLst/>
              <a:uLnTx/>
              <a:uFillTx/>
              <a:ea typeface="+mn-ea"/>
              <a:cs typeface="+mn-cs"/>
            </a:endParaRPr>
          </a:p>
        </p:txBody>
      </p:sp>
      <p:sp>
        <p:nvSpPr>
          <p:cNvPr id="21" name="Rectangle: Rounded Corners 20">
            <a:extLst>
              <a:ext uri="{FF2B5EF4-FFF2-40B4-BE49-F238E27FC236}">
                <a16:creationId xmlns:a16="http://schemas.microsoft.com/office/drawing/2014/main" id="{30825D71-3CBA-C279-EE28-D3A5995A57C0}"/>
              </a:ext>
            </a:extLst>
          </p:cNvPr>
          <p:cNvSpPr>
            <a:spLocks/>
          </p:cNvSpPr>
          <p:nvPr/>
        </p:nvSpPr>
        <p:spPr bwMode="auto">
          <a:xfrm>
            <a:off x="736601" y="3240149"/>
            <a:ext cx="10739119" cy="415993"/>
          </a:xfrm>
          <a:prstGeom prst="roundRect">
            <a:avLst>
              <a:gd name="adj" fmla="val 15951"/>
            </a:avLst>
          </a:prstGeom>
          <a:solidFill>
            <a:schemeClr val="bg2">
              <a:lumMod val="90000"/>
            </a:schemeClr>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effectLst/>
                <a:uLnTx/>
                <a:uFillTx/>
                <a:ea typeface="+mn-ea"/>
                <a:cs typeface="Segoe UI" panose="020B0502040204020203" pitchFamily="34" charset="0"/>
              </a:rPr>
              <a:t>Prerequisites</a:t>
            </a:r>
          </a:p>
        </p:txBody>
      </p:sp>
      <p:sp>
        <p:nvSpPr>
          <p:cNvPr id="23" name="Text Placeholder 2">
            <a:extLst>
              <a:ext uri="{FF2B5EF4-FFF2-40B4-BE49-F238E27FC236}">
                <a16:creationId xmlns:a16="http://schemas.microsoft.com/office/drawing/2014/main" id="{744A9E3C-71E4-FC1C-7854-91A32D02A5CB}"/>
              </a:ext>
            </a:extLst>
          </p:cNvPr>
          <p:cNvSpPr txBox="1">
            <a:spLocks/>
          </p:cNvSpPr>
          <p:nvPr/>
        </p:nvSpPr>
        <p:spPr>
          <a:xfrm>
            <a:off x="827293" y="3822549"/>
            <a:ext cx="5045047" cy="2049792"/>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Working knowledge of networking technologies including connectivity services, application delivery services, and network architectures. </a:t>
            </a:r>
          </a:p>
          <a:p>
            <a:r>
              <a:rPr lang="en-US" sz="1800" dirty="0"/>
              <a:t>Working knowledge of storage technologies including relational and non-relational data solutions. </a:t>
            </a:r>
          </a:p>
          <a:p>
            <a:endParaRPr lang="en-US" sz="1800" dirty="0"/>
          </a:p>
        </p:txBody>
      </p:sp>
      <p:sp>
        <p:nvSpPr>
          <p:cNvPr id="24" name="Text Placeholder 3">
            <a:extLst>
              <a:ext uri="{FF2B5EF4-FFF2-40B4-BE49-F238E27FC236}">
                <a16:creationId xmlns:a16="http://schemas.microsoft.com/office/drawing/2014/main" id="{77270AB8-BA03-6C64-95E0-060D8A538269}"/>
              </a:ext>
            </a:extLst>
          </p:cNvPr>
          <p:cNvSpPr txBox="1">
            <a:spLocks/>
          </p:cNvSpPr>
          <p:nvPr/>
        </p:nvSpPr>
        <p:spPr>
          <a:xfrm>
            <a:off x="6190392" y="3822549"/>
            <a:ext cx="5015648" cy="177279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Working knowledge of compute technologies including virtual machines, containers, and PaaS compute solutions. .</a:t>
            </a:r>
          </a:p>
          <a:p>
            <a:r>
              <a:rPr lang="en-US" sz="1800" dirty="0"/>
              <a:t>Experience architecting solutions including security, migration, and business continuity. </a:t>
            </a:r>
          </a:p>
          <a:p>
            <a:endParaRPr lang="en-US" sz="1800" dirty="0"/>
          </a:p>
        </p:txBody>
      </p:sp>
    </p:spTree>
    <p:extLst>
      <p:ext uri="{BB962C8B-B14F-4D97-AF65-F5344CB8AC3E}">
        <p14:creationId xmlns:p14="http://schemas.microsoft.com/office/powerpoint/2010/main" val="17364554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C9ED-4478-105D-5D9F-C3E705E8870B}"/>
              </a:ext>
            </a:extLst>
          </p:cNvPr>
          <p:cNvSpPr>
            <a:spLocks noGrp="1"/>
          </p:cNvSpPr>
          <p:nvPr>
            <p:ph type="title"/>
          </p:nvPr>
        </p:nvSpPr>
        <p:spPr/>
        <p:txBody>
          <a:bodyPr/>
          <a:lstStyle/>
          <a:p>
            <a:r>
              <a:rPr lang="en-US" dirty="0"/>
              <a:t>Implement Landing Zones</a:t>
            </a:r>
          </a:p>
        </p:txBody>
      </p:sp>
      <p:sp>
        <p:nvSpPr>
          <p:cNvPr id="3" name="Text Placeholder 2">
            <a:extLst>
              <a:ext uri="{FF2B5EF4-FFF2-40B4-BE49-F238E27FC236}">
                <a16:creationId xmlns:a16="http://schemas.microsoft.com/office/drawing/2014/main" id="{DA2EC2D3-BC87-677A-E18E-9410E573ABF7}"/>
              </a:ext>
            </a:extLst>
          </p:cNvPr>
          <p:cNvSpPr>
            <a:spLocks noGrp="1"/>
          </p:cNvSpPr>
          <p:nvPr>
            <p:ph type="body" sz="quarter" idx="10"/>
          </p:nvPr>
        </p:nvSpPr>
        <p:spPr>
          <a:xfrm>
            <a:off x="432089" y="978559"/>
            <a:ext cx="11341268" cy="430887"/>
          </a:xfrm>
        </p:spPr>
        <p:txBody>
          <a:bodyPr/>
          <a:lstStyle/>
          <a:p>
            <a:r>
              <a:rPr lang="en-US" dirty="0"/>
              <a:t>A landing zone provides an infrastructure environment for hosting your workloads.</a:t>
            </a:r>
          </a:p>
        </p:txBody>
      </p:sp>
      <p:sp>
        <p:nvSpPr>
          <p:cNvPr id="5" name="Text Placeholder 5">
            <a:extLst>
              <a:ext uri="{FF2B5EF4-FFF2-40B4-BE49-F238E27FC236}">
                <a16:creationId xmlns:a16="http://schemas.microsoft.com/office/drawing/2014/main" id="{DB904AA5-1D7E-36E4-3257-67FA098757E6}"/>
              </a:ext>
            </a:extLst>
          </p:cNvPr>
          <p:cNvSpPr txBox="1">
            <a:spLocks/>
          </p:cNvSpPr>
          <p:nvPr/>
        </p:nvSpPr>
        <p:spPr>
          <a:xfrm>
            <a:off x="418643" y="1727592"/>
            <a:ext cx="3844981" cy="3883534"/>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Implements key foundational principles of governance, security, networking, management, and identity </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Pre-provisions the environment through code</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Good for both migrations and green field situations</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You can transition existing architectures</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Part of the Cloud Adoption Framework Ready phase</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endParaRPr kumimoji="0" lang="en-US" sz="2000" b="0" i="0" u="none" strike="noStrike" kern="1200" cap="none" spc="-49" normalizeH="0" baseline="0" noProof="0" dirty="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endParaRPr kumimoji="0" lang="en-US" sz="2000" b="0" i="0" u="none" strike="noStrike" kern="1200" cap="none" spc="-49" normalizeH="0" baseline="0" noProof="0" dirty="0">
              <a:ln>
                <a:noFill/>
              </a:ln>
              <a:solidFill>
                <a:srgbClr val="000000"/>
              </a:solidFill>
              <a:effectLst/>
              <a:uLnTx/>
              <a:uFillTx/>
              <a:latin typeface="Segoe UI"/>
              <a:ea typeface="+mn-ea"/>
              <a:cs typeface="+mn-cs"/>
            </a:endParaRPr>
          </a:p>
        </p:txBody>
      </p:sp>
      <p:pic>
        <p:nvPicPr>
          <p:cNvPr id="1026" name="Picture 2" descr="Diagram of Azure Policy showing management group and subscription organization. Landing zones are shown for SAP, Corporate, and Online applications. ">
            <a:extLst>
              <a:ext uri="{FF2B5EF4-FFF2-40B4-BE49-F238E27FC236}">
                <a16:creationId xmlns:a16="http://schemas.microsoft.com/office/drawing/2014/main" id="{D00F915B-A4B7-6C57-B0C6-964492E57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222" y="2041904"/>
            <a:ext cx="7623596" cy="369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9628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5A742-2FE7-4248-AA5D-8CEE1D2A63D0}"/>
              </a:ext>
            </a:extLst>
          </p:cNvPr>
          <p:cNvSpPr>
            <a:spLocks noGrp="1"/>
          </p:cNvSpPr>
          <p:nvPr>
            <p:ph type="title"/>
          </p:nvPr>
        </p:nvSpPr>
        <p:spPr/>
        <p:txBody>
          <a:bodyPr/>
          <a:lstStyle/>
          <a:p>
            <a:r>
              <a:rPr lang="en-US" dirty="0"/>
              <a:t>Case Studies and Review</a:t>
            </a:r>
          </a:p>
        </p:txBody>
      </p:sp>
    </p:spTree>
    <p:extLst>
      <p:ext uri="{BB962C8B-B14F-4D97-AF65-F5344CB8AC3E}">
        <p14:creationId xmlns:p14="http://schemas.microsoft.com/office/powerpoint/2010/main" val="87300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08E3-9953-4298-AD32-8229B6544AAB}"/>
              </a:ext>
            </a:extLst>
          </p:cNvPr>
          <p:cNvSpPr>
            <a:spLocks noGrp="1"/>
          </p:cNvSpPr>
          <p:nvPr>
            <p:ph type="title"/>
          </p:nvPr>
        </p:nvSpPr>
        <p:spPr/>
        <p:txBody>
          <a:bodyPr/>
          <a:lstStyle/>
          <a:p>
            <a:r>
              <a:rPr lang="en-US" u="sng" dirty="0">
                <a:solidFill>
                  <a:schemeClr val="tx1"/>
                </a:solidFill>
                <a:uFill>
                  <a:solidFill>
                    <a:schemeClr val="bg2"/>
                  </a:solidFill>
                </a:uFill>
                <a:hlinkClick r:id="rId3">
                  <a:extLst>
                    <a:ext uri="{A12FA001-AC4F-418D-AE19-62706E023703}">
                      <ahyp:hlinkClr xmlns:ahyp="http://schemas.microsoft.com/office/drawing/2018/hyperlinkcolor" val="tx"/>
                    </a:ext>
                  </a:extLst>
                </a:hlinkClick>
              </a:rPr>
              <a:t>Case Study – Cost and accounting</a:t>
            </a:r>
            <a:endParaRPr lang="en-US" u="sng" dirty="0">
              <a:solidFill>
                <a:schemeClr val="tx1"/>
              </a:solidFill>
              <a:uFill>
                <a:solidFill>
                  <a:schemeClr val="bg2"/>
                </a:solidFill>
              </a:uFill>
            </a:endParaRPr>
          </a:p>
        </p:txBody>
      </p:sp>
      <p:sp>
        <p:nvSpPr>
          <p:cNvPr id="5" name="TextBox 4">
            <a:extLst>
              <a:ext uri="{FF2B5EF4-FFF2-40B4-BE49-F238E27FC236}">
                <a16:creationId xmlns:a16="http://schemas.microsoft.com/office/drawing/2014/main" id="{36577768-D4EC-4AD4-B796-97D0BF1D601E}"/>
              </a:ext>
            </a:extLst>
          </p:cNvPr>
          <p:cNvSpPr txBox="1"/>
          <p:nvPr/>
        </p:nvSpPr>
        <p:spPr>
          <a:xfrm>
            <a:off x="418643" y="1292773"/>
            <a:ext cx="4857550" cy="4403834"/>
          </a:xfrm>
          <a:prstGeom prst="rect">
            <a:avLst/>
          </a:prstGeom>
          <a:solidFill>
            <a:schemeClr val="bg1">
              <a:lumMod val="95000"/>
            </a:schemeClr>
          </a:solidFill>
        </p:spPr>
        <p:txBody>
          <a:bodyPr wrap="square" anchor="ctr" anchorCtr="0">
            <a:noAutofit/>
          </a:bodyPr>
          <a:lstStyle/>
          <a:p>
            <a:pPr marL="285750" marR="0" lvl="0" indent="-285750">
              <a:lnSpc>
                <a:spcPct val="107000"/>
              </a:lnSpc>
              <a:spcBef>
                <a:spcPts val="0"/>
              </a:spcBef>
              <a:spcAft>
                <a:spcPts val="800"/>
              </a:spcAft>
              <a:buFont typeface="Arial" panose="020B0604020202020204" pitchFamily="34" charset="0"/>
              <a:buChar char="•"/>
            </a:pPr>
            <a:r>
              <a:rPr lang="en-US" sz="2000" dirty="0">
                <a:effectLst/>
                <a:ea typeface="Calibri" panose="020F0502020204030204" pitchFamily="34" charset="0"/>
                <a:cs typeface="Calibri" panose="020F0502020204030204" pitchFamily="34" charset="0"/>
              </a:rPr>
              <a:t>Tailwind Traders has two main business units that handle Apparel, and Sporting Goods. </a:t>
            </a:r>
          </a:p>
          <a:p>
            <a:pPr marL="285750" marR="0" lvl="0" indent="-285750">
              <a:lnSpc>
                <a:spcPct val="107000"/>
              </a:lnSpc>
              <a:spcBef>
                <a:spcPts val="0"/>
              </a:spcBef>
              <a:spcAft>
                <a:spcPts val="800"/>
              </a:spcAft>
              <a:buFont typeface="Arial" panose="020B0604020202020204" pitchFamily="34" charset="0"/>
              <a:buChar char="•"/>
            </a:pPr>
            <a:r>
              <a:rPr lang="en-US" sz="2000" dirty="0">
                <a:effectLst/>
                <a:ea typeface="Calibri" panose="020F0502020204030204" pitchFamily="34" charset="0"/>
                <a:cs typeface="Calibri" panose="020F0502020204030204" pitchFamily="34" charset="0"/>
              </a:rPr>
              <a:t>Each of the business units consist of three departments: Product Development, Marketing, and Sales. </a:t>
            </a:r>
          </a:p>
          <a:p>
            <a:pPr marL="285750" marR="0" lvl="0" indent="-285750">
              <a:lnSpc>
                <a:spcPct val="107000"/>
              </a:lnSpc>
              <a:spcBef>
                <a:spcPts val="0"/>
              </a:spcBef>
              <a:spcAft>
                <a:spcPts val="800"/>
              </a:spcAft>
              <a:buFont typeface="Arial" panose="020B0604020202020204" pitchFamily="34" charset="0"/>
              <a:buChar char="•"/>
            </a:pPr>
            <a:r>
              <a:rPr lang="en-US" sz="2000" dirty="0">
                <a:effectLst/>
                <a:ea typeface="Calibri" panose="020F0502020204030204" pitchFamily="34" charset="0"/>
                <a:cs typeface="Calibri" panose="020F0502020204030204" pitchFamily="34" charset="0"/>
              </a:rPr>
              <a:t>Each business unit and subunit will be responsible for tracking their Azure spend. </a:t>
            </a:r>
          </a:p>
          <a:p>
            <a:pPr marL="285750" marR="0" lvl="0" indent="-285750">
              <a:lnSpc>
                <a:spcPct val="107000"/>
              </a:lnSpc>
              <a:spcBef>
                <a:spcPts val="0"/>
              </a:spcBef>
              <a:spcAft>
                <a:spcPts val="800"/>
              </a:spcAft>
              <a:buFont typeface="Arial" panose="020B0604020202020204" pitchFamily="34" charset="0"/>
              <a:buChar char="•"/>
            </a:pPr>
            <a:r>
              <a:rPr lang="en-US" sz="2000" dirty="0">
                <a:ea typeface="Calibri" panose="020F0502020204030204" pitchFamily="34" charset="0"/>
                <a:cs typeface="Calibri" panose="020F0502020204030204" pitchFamily="34" charset="0"/>
              </a:rPr>
              <a:t>T</a:t>
            </a:r>
            <a:r>
              <a:rPr lang="en-US" sz="2000" dirty="0">
                <a:effectLst/>
                <a:ea typeface="Calibri" panose="020F0502020204030204" pitchFamily="34" charset="0"/>
                <a:cs typeface="Calibri" panose="020F0502020204030204" pitchFamily="34" charset="0"/>
              </a:rPr>
              <a:t>he Enterprise IT team will be responsible for providing company-wide Azure cost reporting.</a:t>
            </a:r>
            <a:endParaRPr lang="en-US" sz="1800" dirty="0">
              <a:effectLs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C1DCF25-9C12-4B52-8CDC-6AA53F1D7367}"/>
              </a:ext>
            </a:extLst>
          </p:cNvPr>
          <p:cNvSpPr txBox="1"/>
          <p:nvPr/>
        </p:nvSpPr>
        <p:spPr>
          <a:xfrm>
            <a:off x="5367533" y="2299178"/>
            <a:ext cx="6405824" cy="1654940"/>
          </a:xfrm>
          <a:prstGeom prst="rect">
            <a:avLst/>
          </a:prstGeom>
          <a:noFill/>
        </p:spPr>
        <p:txBody>
          <a:bodyPr wrap="square">
            <a:spAutoFit/>
          </a:bodyPr>
          <a:lstStyle/>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What are different ways Tailwind Traders could organize their subscriptions and management groups. Which would be the best to meet their requirements? </a:t>
            </a:r>
            <a:endParaRPr lang="en-US" sz="18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Design two alternative hierarchies and explain your decision-making process.</a:t>
            </a: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28888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CB9D-F848-4CEB-9965-56C5D0DF2641}"/>
              </a:ext>
              <a:ext uri="{C183D7F6-B498-43B3-948B-1728B52AA6E4}">
                <adec:decorative xmlns:adec="http://schemas.microsoft.com/office/drawing/2017/decorative" val="1"/>
              </a:ext>
            </a:extLst>
          </p:cNvPr>
          <p:cNvSpPr>
            <a:spLocks noGrp="1"/>
          </p:cNvSpPr>
          <p:nvPr>
            <p:ph type="title"/>
          </p:nvPr>
        </p:nvSpPr>
        <p:spPr/>
        <p:txBody>
          <a:bodyPr/>
          <a:lstStyle/>
          <a:p>
            <a:r>
              <a:rPr lang="en-US" dirty="0"/>
              <a:t>Instructor – Cost and accounting</a:t>
            </a:r>
          </a:p>
        </p:txBody>
      </p:sp>
      <p:sp>
        <p:nvSpPr>
          <p:cNvPr id="4" name="TextBox 3">
            <a:extLst>
              <a:ext uri="{FF2B5EF4-FFF2-40B4-BE49-F238E27FC236}">
                <a16:creationId xmlns:a16="http://schemas.microsoft.com/office/drawing/2014/main" id="{BFB5EF51-0470-43DA-BED2-F146AE9BFCCE}"/>
              </a:ext>
              <a:ext uri="{C183D7F6-B498-43B3-948B-1728B52AA6E4}">
                <adec:decorative xmlns:adec="http://schemas.microsoft.com/office/drawing/2017/decorative" val="1"/>
              </a:ext>
            </a:extLst>
          </p:cNvPr>
          <p:cNvSpPr txBox="1"/>
          <p:nvPr/>
        </p:nvSpPr>
        <p:spPr>
          <a:xfrm>
            <a:off x="6484780" y="4955273"/>
            <a:ext cx="1644332" cy="849463"/>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Product Dev</a:t>
            </a:r>
          </a:p>
        </p:txBody>
      </p:sp>
      <p:sp>
        <p:nvSpPr>
          <p:cNvPr id="5" name="TextBox 4">
            <a:extLst>
              <a:ext uri="{FF2B5EF4-FFF2-40B4-BE49-F238E27FC236}">
                <a16:creationId xmlns:a16="http://schemas.microsoft.com/office/drawing/2014/main" id="{F0A55146-036F-4E42-8011-474822DA9754}"/>
              </a:ext>
              <a:ext uri="{C183D7F6-B498-43B3-948B-1728B52AA6E4}">
                <adec:decorative xmlns:adec="http://schemas.microsoft.com/office/drawing/2017/decorative" val="1"/>
              </a:ext>
            </a:extLst>
          </p:cNvPr>
          <p:cNvSpPr txBox="1"/>
          <p:nvPr/>
        </p:nvSpPr>
        <p:spPr>
          <a:xfrm>
            <a:off x="4583324" y="1532175"/>
            <a:ext cx="2772907" cy="57246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Tenant root group</a:t>
            </a:r>
          </a:p>
        </p:txBody>
      </p:sp>
      <p:sp>
        <p:nvSpPr>
          <p:cNvPr id="6" name="TextBox 5">
            <a:extLst>
              <a:ext uri="{FF2B5EF4-FFF2-40B4-BE49-F238E27FC236}">
                <a16:creationId xmlns:a16="http://schemas.microsoft.com/office/drawing/2014/main" id="{D65BA06A-241B-4069-8212-C72BCB1EE245}"/>
              </a:ext>
              <a:ext uri="{C183D7F6-B498-43B3-948B-1728B52AA6E4}">
                <adec:decorative xmlns:adec="http://schemas.microsoft.com/office/drawing/2017/decorative" val="1"/>
              </a:ext>
            </a:extLst>
          </p:cNvPr>
          <p:cNvSpPr txBox="1"/>
          <p:nvPr/>
        </p:nvSpPr>
        <p:spPr>
          <a:xfrm>
            <a:off x="4593372" y="2333477"/>
            <a:ext cx="2772907" cy="57246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Tailwinds</a:t>
            </a:r>
          </a:p>
        </p:txBody>
      </p:sp>
      <p:sp>
        <p:nvSpPr>
          <p:cNvPr id="8" name="TextBox 7">
            <a:extLst>
              <a:ext uri="{FF2B5EF4-FFF2-40B4-BE49-F238E27FC236}">
                <a16:creationId xmlns:a16="http://schemas.microsoft.com/office/drawing/2014/main" id="{164905BF-8BA0-4446-A77C-5F547786DE91}"/>
              </a:ext>
              <a:ext uri="{C183D7F6-B498-43B3-948B-1728B52AA6E4}">
                <adec:decorative xmlns:adec="http://schemas.microsoft.com/office/drawing/2017/decorative" val="1"/>
              </a:ext>
            </a:extLst>
          </p:cNvPr>
          <p:cNvSpPr txBox="1"/>
          <p:nvPr/>
        </p:nvSpPr>
        <p:spPr>
          <a:xfrm>
            <a:off x="1976209" y="3524433"/>
            <a:ext cx="2364354" cy="57246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Apparel</a:t>
            </a:r>
          </a:p>
        </p:txBody>
      </p:sp>
      <p:sp>
        <p:nvSpPr>
          <p:cNvPr id="9" name="TextBox 8">
            <a:extLst>
              <a:ext uri="{FF2B5EF4-FFF2-40B4-BE49-F238E27FC236}">
                <a16:creationId xmlns:a16="http://schemas.microsoft.com/office/drawing/2014/main" id="{2D5FC865-6337-4500-9963-73486884697A}"/>
              </a:ext>
              <a:ext uri="{C183D7F6-B498-43B3-948B-1728B52AA6E4}">
                <adec:decorative xmlns:adec="http://schemas.microsoft.com/office/drawing/2017/decorative" val="1"/>
              </a:ext>
            </a:extLst>
          </p:cNvPr>
          <p:cNvSpPr txBox="1"/>
          <p:nvPr/>
        </p:nvSpPr>
        <p:spPr>
          <a:xfrm>
            <a:off x="7787987" y="3524433"/>
            <a:ext cx="2772907" cy="57246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Sporting Goods</a:t>
            </a:r>
          </a:p>
        </p:txBody>
      </p:sp>
      <p:sp>
        <p:nvSpPr>
          <p:cNvPr id="12" name="TextBox 11">
            <a:extLst>
              <a:ext uri="{FF2B5EF4-FFF2-40B4-BE49-F238E27FC236}">
                <a16:creationId xmlns:a16="http://schemas.microsoft.com/office/drawing/2014/main" id="{094250C7-693D-4D9A-9A31-8733B40E7B97}"/>
              </a:ext>
              <a:ext uri="{C183D7F6-B498-43B3-948B-1728B52AA6E4}">
                <adec:decorative xmlns:adec="http://schemas.microsoft.com/office/drawing/2017/decorative" val="1"/>
              </a:ext>
            </a:extLst>
          </p:cNvPr>
          <p:cNvSpPr txBox="1"/>
          <p:nvPr/>
        </p:nvSpPr>
        <p:spPr>
          <a:xfrm>
            <a:off x="8352276" y="4967987"/>
            <a:ext cx="1644332" cy="824035"/>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Marketing</a:t>
            </a:r>
          </a:p>
        </p:txBody>
      </p:sp>
      <p:pic>
        <p:nvPicPr>
          <p:cNvPr id="13" name="Graphic 12">
            <a:extLst>
              <a:ext uri="{FF2B5EF4-FFF2-40B4-BE49-F238E27FC236}">
                <a16:creationId xmlns:a16="http://schemas.microsoft.com/office/drawing/2014/main" id="{8A8621BF-F316-475A-8137-FBBF292A3FD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56514" y="309529"/>
            <a:ext cx="480371" cy="480371"/>
          </a:xfrm>
          <a:prstGeom prst="rect">
            <a:avLst/>
          </a:prstGeom>
        </p:spPr>
      </p:pic>
      <p:cxnSp>
        <p:nvCxnSpPr>
          <p:cNvPr id="14" name="Connector: Elbow 13">
            <a:extLst>
              <a:ext uri="{FF2B5EF4-FFF2-40B4-BE49-F238E27FC236}">
                <a16:creationId xmlns:a16="http://schemas.microsoft.com/office/drawing/2014/main" id="{D5446757-B6B6-446F-9840-52CE61D8FE10}"/>
              </a:ext>
              <a:ext uri="{C183D7F6-B498-43B3-948B-1728B52AA6E4}">
                <adec:decorative xmlns:adec="http://schemas.microsoft.com/office/drawing/2017/decorative" val="1"/>
              </a:ext>
            </a:extLst>
          </p:cNvPr>
          <p:cNvCxnSpPr>
            <a:cxnSpLocks/>
            <a:stCxn id="5" idx="2"/>
            <a:endCxn id="6" idx="0"/>
          </p:cNvCxnSpPr>
          <p:nvPr/>
        </p:nvCxnSpPr>
        <p:spPr>
          <a:xfrm rot="16200000" flipH="1">
            <a:off x="5860383" y="2214034"/>
            <a:ext cx="228838" cy="1004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AABE7AD-0494-407F-8164-B6E268C9D204}"/>
              </a:ext>
              <a:ext uri="{C183D7F6-B498-43B3-948B-1728B52AA6E4}">
                <adec:decorative xmlns:adec="http://schemas.microsoft.com/office/drawing/2017/decorative" val="1"/>
              </a:ext>
            </a:extLst>
          </p:cNvPr>
          <p:cNvCxnSpPr>
            <a:cxnSpLocks/>
            <a:stCxn id="6" idx="2"/>
            <a:endCxn id="8" idx="0"/>
          </p:cNvCxnSpPr>
          <p:nvPr/>
        </p:nvCxnSpPr>
        <p:spPr>
          <a:xfrm rot="5400000">
            <a:off x="4259860" y="1804467"/>
            <a:ext cx="618492" cy="282144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C16E89F-5FAB-4495-B72C-3C1BBF0C5D8B}"/>
              </a:ext>
              <a:ext uri="{C183D7F6-B498-43B3-948B-1728B52AA6E4}">
                <adec:decorative xmlns:adec="http://schemas.microsoft.com/office/drawing/2017/decorative" val="1"/>
              </a:ext>
            </a:extLst>
          </p:cNvPr>
          <p:cNvCxnSpPr>
            <a:cxnSpLocks/>
            <a:stCxn id="6" idx="2"/>
            <a:endCxn id="9" idx="0"/>
          </p:cNvCxnSpPr>
          <p:nvPr/>
        </p:nvCxnSpPr>
        <p:spPr>
          <a:xfrm rot="16200000" flipH="1">
            <a:off x="7267887" y="1617879"/>
            <a:ext cx="618492" cy="31946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D03AFD4-FFED-4D5E-81C0-0EC51C8F162C}"/>
              </a:ext>
              <a:ext uri="{C183D7F6-B498-43B3-948B-1728B52AA6E4}">
                <adec:decorative xmlns:adec="http://schemas.microsoft.com/office/drawing/2017/decorative" val="1"/>
              </a:ext>
            </a:extLst>
          </p:cNvPr>
          <p:cNvCxnSpPr>
            <a:cxnSpLocks/>
            <a:stCxn id="9" idx="2"/>
            <a:endCxn id="12" idx="0"/>
          </p:cNvCxnSpPr>
          <p:nvPr/>
        </p:nvCxnSpPr>
        <p:spPr>
          <a:xfrm rot="16200000" flipH="1">
            <a:off x="8738896" y="4532441"/>
            <a:ext cx="871090"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E5759CE-18B6-498E-A36B-5242F7A8FAE1}"/>
              </a:ext>
              <a:ext uri="{C183D7F6-B498-43B3-948B-1728B52AA6E4}">
                <adec:decorative xmlns:adec="http://schemas.microsoft.com/office/drawing/2017/decorative" val="1"/>
              </a:ext>
            </a:extLst>
          </p:cNvPr>
          <p:cNvCxnSpPr>
            <a:cxnSpLocks/>
            <a:stCxn id="9" idx="2"/>
            <a:endCxn id="4" idx="0"/>
          </p:cNvCxnSpPr>
          <p:nvPr/>
        </p:nvCxnSpPr>
        <p:spPr>
          <a:xfrm rot="5400000">
            <a:off x="7811506" y="3592338"/>
            <a:ext cx="858376" cy="186749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7E51073-B1ED-40D2-9008-A89BD9C22FC4}"/>
              </a:ext>
              <a:ext uri="{C183D7F6-B498-43B3-948B-1728B52AA6E4}">
                <adec:decorative xmlns:adec="http://schemas.microsoft.com/office/drawing/2017/decorative" val="1"/>
              </a:ext>
            </a:extLst>
          </p:cNvPr>
          <p:cNvSpPr txBox="1"/>
          <p:nvPr/>
        </p:nvSpPr>
        <p:spPr>
          <a:xfrm>
            <a:off x="2336218" y="4930119"/>
            <a:ext cx="1644332" cy="899771"/>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Marketing</a:t>
            </a:r>
          </a:p>
        </p:txBody>
      </p:sp>
      <p:cxnSp>
        <p:nvCxnSpPr>
          <p:cNvPr id="21" name="Connector: Elbow 20">
            <a:extLst>
              <a:ext uri="{FF2B5EF4-FFF2-40B4-BE49-F238E27FC236}">
                <a16:creationId xmlns:a16="http://schemas.microsoft.com/office/drawing/2014/main" id="{A41C9B64-278C-41B7-98D3-424DAB90DADF}"/>
              </a:ext>
              <a:ext uri="{C183D7F6-B498-43B3-948B-1728B52AA6E4}">
                <adec:decorative xmlns:adec="http://schemas.microsoft.com/office/drawing/2017/decorative" val="1"/>
              </a:ext>
            </a:extLst>
          </p:cNvPr>
          <p:cNvCxnSpPr>
            <a:cxnSpLocks/>
            <a:stCxn id="8" idx="2"/>
            <a:endCxn id="20" idx="0"/>
          </p:cNvCxnSpPr>
          <p:nvPr/>
        </p:nvCxnSpPr>
        <p:spPr>
          <a:xfrm rot="5400000">
            <a:off x="2741774" y="4513507"/>
            <a:ext cx="833222" cy="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378A45-22A5-457B-A6DE-B25F4E1A0088}"/>
              </a:ext>
              <a:ext uri="{C183D7F6-B498-43B3-948B-1728B52AA6E4}">
                <adec:decorative xmlns:adec="http://schemas.microsoft.com/office/drawing/2017/decorative" val="1"/>
              </a:ext>
            </a:extLst>
          </p:cNvPr>
          <p:cNvSpPr txBox="1"/>
          <p:nvPr/>
        </p:nvSpPr>
        <p:spPr>
          <a:xfrm>
            <a:off x="412777" y="4955273"/>
            <a:ext cx="1644332" cy="849463"/>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Product Dev</a:t>
            </a:r>
          </a:p>
        </p:txBody>
      </p:sp>
      <p:cxnSp>
        <p:nvCxnSpPr>
          <p:cNvPr id="23" name="Connector: Elbow 22">
            <a:extLst>
              <a:ext uri="{FF2B5EF4-FFF2-40B4-BE49-F238E27FC236}">
                <a16:creationId xmlns:a16="http://schemas.microsoft.com/office/drawing/2014/main" id="{9A484E8B-6120-464A-B4DB-CB5C69994E4D}"/>
              </a:ext>
              <a:ext uri="{C183D7F6-B498-43B3-948B-1728B52AA6E4}">
                <adec:decorative xmlns:adec="http://schemas.microsoft.com/office/drawing/2017/decorative" val="1"/>
              </a:ext>
            </a:extLst>
          </p:cNvPr>
          <p:cNvCxnSpPr>
            <a:cxnSpLocks/>
            <a:stCxn id="8" idx="2"/>
            <a:endCxn id="22" idx="0"/>
          </p:cNvCxnSpPr>
          <p:nvPr/>
        </p:nvCxnSpPr>
        <p:spPr>
          <a:xfrm rot="5400000">
            <a:off x="1767477" y="3564364"/>
            <a:ext cx="858376" cy="192344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EB91B2-3052-4397-B4F7-9EFD037ABCF9}"/>
              </a:ext>
              <a:ext uri="{C183D7F6-B498-43B3-948B-1728B52AA6E4}">
                <adec:decorative xmlns:adec="http://schemas.microsoft.com/office/drawing/2017/decorative" val="1"/>
              </a:ext>
            </a:extLst>
          </p:cNvPr>
          <p:cNvSpPr txBox="1"/>
          <p:nvPr/>
        </p:nvSpPr>
        <p:spPr>
          <a:xfrm>
            <a:off x="4303655" y="4930119"/>
            <a:ext cx="1644332" cy="899771"/>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Sales</a:t>
            </a:r>
          </a:p>
        </p:txBody>
      </p:sp>
      <p:pic>
        <p:nvPicPr>
          <p:cNvPr id="27" name="Graphic 26">
            <a:extLst>
              <a:ext uri="{FF2B5EF4-FFF2-40B4-BE49-F238E27FC236}">
                <a16:creationId xmlns:a16="http://schemas.microsoft.com/office/drawing/2014/main" id="{65FB4DF7-7C0E-4C2D-ACF6-5CC9C0E19B9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10468" y="958998"/>
            <a:ext cx="572464" cy="572464"/>
          </a:xfrm>
          <a:prstGeom prst="rect">
            <a:avLst/>
          </a:prstGeom>
        </p:spPr>
      </p:pic>
      <p:cxnSp>
        <p:nvCxnSpPr>
          <p:cNvPr id="33" name="Connector: Elbow 32">
            <a:extLst>
              <a:ext uri="{FF2B5EF4-FFF2-40B4-BE49-F238E27FC236}">
                <a16:creationId xmlns:a16="http://schemas.microsoft.com/office/drawing/2014/main" id="{1990B250-2FFD-4296-A842-A8E8E1BB8FF3}"/>
              </a:ext>
              <a:ext uri="{C183D7F6-B498-43B3-948B-1728B52AA6E4}">
                <adec:decorative xmlns:adec="http://schemas.microsoft.com/office/drawing/2017/decorative" val="1"/>
              </a:ext>
            </a:extLst>
          </p:cNvPr>
          <p:cNvCxnSpPr>
            <a:cxnSpLocks/>
            <a:stCxn id="8" idx="2"/>
            <a:endCxn id="26" idx="0"/>
          </p:cNvCxnSpPr>
          <p:nvPr/>
        </p:nvCxnSpPr>
        <p:spPr>
          <a:xfrm rot="16200000" flipH="1">
            <a:off x="3725492" y="3529790"/>
            <a:ext cx="833222" cy="196743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8A4B606-C264-44A7-B735-83CB495A7F36}"/>
              </a:ext>
              <a:ext uri="{C183D7F6-B498-43B3-948B-1728B52AA6E4}">
                <adec:decorative xmlns:adec="http://schemas.microsoft.com/office/drawing/2017/decorative" val="1"/>
              </a:ext>
            </a:extLst>
          </p:cNvPr>
          <p:cNvCxnSpPr>
            <a:cxnSpLocks/>
            <a:stCxn id="9" idx="2"/>
            <a:endCxn id="52" idx="0"/>
          </p:cNvCxnSpPr>
          <p:nvPr/>
        </p:nvCxnSpPr>
        <p:spPr>
          <a:xfrm rot="16200000" flipH="1">
            <a:off x="9646502" y="3624836"/>
            <a:ext cx="871090" cy="18152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D2F07C1-712A-4DCB-ADF4-D3704B54CAFC}"/>
              </a:ext>
              <a:ext uri="{C183D7F6-B498-43B3-948B-1728B52AA6E4}">
                <adec:decorative xmlns:adec="http://schemas.microsoft.com/office/drawing/2017/decorative" val="1"/>
              </a:ext>
            </a:extLst>
          </p:cNvPr>
          <p:cNvSpPr txBox="1"/>
          <p:nvPr/>
        </p:nvSpPr>
        <p:spPr>
          <a:xfrm>
            <a:off x="10167487" y="4967987"/>
            <a:ext cx="1644332" cy="824035"/>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Sales</a:t>
            </a:r>
          </a:p>
        </p:txBody>
      </p:sp>
      <p:pic>
        <p:nvPicPr>
          <p:cNvPr id="99" name="Graphic 98">
            <a:extLst>
              <a:ext uri="{FF2B5EF4-FFF2-40B4-BE49-F238E27FC236}">
                <a16:creationId xmlns:a16="http://schemas.microsoft.com/office/drawing/2014/main" id="{1EF8D412-0A1D-4485-8ADB-C98784DBC97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56514" y="1700560"/>
            <a:ext cx="480371" cy="480371"/>
          </a:xfrm>
          <a:prstGeom prst="rect">
            <a:avLst/>
          </a:prstGeom>
        </p:spPr>
      </p:pic>
      <p:pic>
        <p:nvPicPr>
          <p:cNvPr id="100" name="Picture Placeholder 5">
            <a:extLst>
              <a:ext uri="{FF2B5EF4-FFF2-40B4-BE49-F238E27FC236}">
                <a16:creationId xmlns:a16="http://schemas.microsoft.com/office/drawing/2014/main" id="{D8F008A6-E794-4AD8-9663-DE9F4CAB7F8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11239464" y="2385418"/>
            <a:ext cx="520447" cy="520522"/>
          </a:xfrm>
          <a:prstGeom prst="rect">
            <a:avLst/>
          </a:prstGeom>
        </p:spPr>
      </p:pic>
      <p:pic>
        <p:nvPicPr>
          <p:cNvPr id="102" name="Graphic 101">
            <a:extLst>
              <a:ext uri="{FF2B5EF4-FFF2-40B4-BE49-F238E27FC236}">
                <a16:creationId xmlns:a16="http://schemas.microsoft.com/office/drawing/2014/main" id="{FDAE6E51-B681-43CD-830D-97166D6C01AD}"/>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62410" y="3136010"/>
            <a:ext cx="520522" cy="520522"/>
          </a:xfrm>
          <a:prstGeom prst="rect">
            <a:avLst/>
          </a:prstGeom>
        </p:spPr>
      </p:pic>
      <p:pic>
        <p:nvPicPr>
          <p:cNvPr id="104" name="Graphic 103">
            <a:extLst>
              <a:ext uri="{FF2B5EF4-FFF2-40B4-BE49-F238E27FC236}">
                <a16:creationId xmlns:a16="http://schemas.microsoft.com/office/drawing/2014/main" id="{E965C249-7E9D-42B5-815B-CF6A78075E3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56514" y="3886602"/>
            <a:ext cx="487317" cy="487317"/>
          </a:xfrm>
          <a:prstGeom prst="rect">
            <a:avLst/>
          </a:prstGeom>
        </p:spPr>
      </p:pic>
    </p:spTree>
    <p:extLst>
      <p:ext uri="{BB962C8B-B14F-4D97-AF65-F5344CB8AC3E}">
        <p14:creationId xmlns:p14="http://schemas.microsoft.com/office/powerpoint/2010/main" val="28220738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9A1-F86F-4039-A2DB-9D4278B82535}"/>
              </a:ext>
            </a:extLst>
          </p:cNvPr>
          <p:cNvSpPr>
            <a:spLocks noGrp="1"/>
          </p:cNvSpPr>
          <p:nvPr>
            <p:ph type="title"/>
          </p:nvPr>
        </p:nvSpPr>
        <p:spPr/>
        <p:txBody>
          <a:bodyPr/>
          <a:lstStyle/>
          <a:p>
            <a:r>
              <a:rPr lang="en-US" dirty="0">
                <a:solidFill>
                  <a:schemeClr val="tx1"/>
                </a:solidFill>
                <a:uFill>
                  <a:solidFill>
                    <a:schemeClr val="tx1"/>
                  </a:solidFill>
                </a:uFill>
              </a:rPr>
              <a:t>Case study – New development project</a:t>
            </a:r>
          </a:p>
        </p:txBody>
      </p:sp>
      <p:sp>
        <p:nvSpPr>
          <p:cNvPr id="10" name="TextBox 9">
            <a:extLst>
              <a:ext uri="{FF2B5EF4-FFF2-40B4-BE49-F238E27FC236}">
                <a16:creationId xmlns:a16="http://schemas.microsoft.com/office/drawing/2014/main" id="{341A4234-48FC-4E54-AE3B-38A5D4ACAD08}"/>
              </a:ext>
            </a:extLst>
          </p:cNvPr>
          <p:cNvSpPr txBox="1"/>
          <p:nvPr/>
        </p:nvSpPr>
        <p:spPr>
          <a:xfrm>
            <a:off x="418643" y="1560701"/>
            <a:ext cx="4845817" cy="4093428"/>
          </a:xfrm>
          <a:prstGeom prst="rect">
            <a:avLst/>
          </a:prstGeom>
          <a:solidFill>
            <a:schemeClr val="bg1">
              <a:lumMod val="95000"/>
            </a:schemeClr>
          </a:solidFill>
        </p:spPr>
        <p:txBody>
          <a:bodyPr wrap="square">
            <a:spAutoFit/>
          </a:bodyPr>
          <a:lstStyle/>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The company has a new development project for customer feedback. </a:t>
            </a:r>
          </a:p>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The CFO wants to ensure all costs associated with the project are captured. </a:t>
            </a:r>
          </a:p>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For the testing phase workloads should be hosted on lower cost virtual machines. </a:t>
            </a:r>
          </a:p>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The virtual machines should be named to indicate they are part of the project. </a:t>
            </a:r>
          </a:p>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Any instances of non-compliance with resource consistency rules should be automatically identified.</a:t>
            </a:r>
            <a:endParaRPr lang="en-US" sz="1800" dirty="0"/>
          </a:p>
        </p:txBody>
      </p:sp>
      <p:sp>
        <p:nvSpPr>
          <p:cNvPr id="8" name="TextBox 7">
            <a:extLst>
              <a:ext uri="{FF2B5EF4-FFF2-40B4-BE49-F238E27FC236}">
                <a16:creationId xmlns:a16="http://schemas.microsoft.com/office/drawing/2014/main" id="{5E891D72-C047-4A6F-8AD6-0ED3296CC508}"/>
              </a:ext>
            </a:extLst>
          </p:cNvPr>
          <p:cNvSpPr txBox="1"/>
          <p:nvPr/>
        </p:nvSpPr>
        <p:spPr>
          <a:xfrm>
            <a:off x="5484726" y="2324178"/>
            <a:ext cx="6405824" cy="2053896"/>
          </a:xfrm>
          <a:prstGeom prst="rect">
            <a:avLst/>
          </a:prstGeom>
          <a:noFill/>
        </p:spPr>
        <p:txBody>
          <a:bodyPr wrap="square">
            <a:spAutoFit/>
          </a:bodyPr>
          <a:lstStyle/>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What are the different way Tailwind Traders could track costs for the new development project?</a:t>
            </a:r>
            <a:endParaRPr lang="en-US" sz="18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How are you ensuring compliance with the requirements for virtual machine sizing and naming? </a:t>
            </a:r>
          </a:p>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rPr>
              <a:t>Propose at least two ways of meeting the requirements. Explain your final decision. </a:t>
            </a:r>
            <a:endParaRPr lang="en-US" sz="1800" dirty="0"/>
          </a:p>
        </p:txBody>
      </p:sp>
    </p:spTree>
    <p:extLst>
      <p:ext uri="{BB962C8B-B14F-4D97-AF65-F5344CB8AC3E}">
        <p14:creationId xmlns:p14="http://schemas.microsoft.com/office/powerpoint/2010/main" val="17591649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Governance solutions </a:t>
            </a:r>
          </a:p>
        </p:txBody>
      </p:sp>
      <p:sp>
        <p:nvSpPr>
          <p:cNvPr id="8" name="Rectangle 7">
            <a:extLst>
              <a:ext uri="{FF2B5EF4-FFF2-40B4-BE49-F238E27FC236}">
                <a16:creationId xmlns:a16="http://schemas.microsoft.com/office/drawing/2014/main" id="{169F3006-8609-4CDD-B431-90D1B3D88F78}"/>
              </a:ext>
            </a:extLst>
          </p:cNvPr>
          <p:cNvSpPr/>
          <p:nvPr/>
        </p:nvSpPr>
        <p:spPr>
          <a:xfrm>
            <a:off x="3737471" y="2347736"/>
            <a:ext cx="7590042" cy="303671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285750" lvl="1" indent="-285750">
              <a:spcBef>
                <a:spcPts val="1176"/>
              </a:spcBef>
              <a:buFont typeface="Arial" panose="020B0604020202020204" pitchFamily="34" charset="0"/>
              <a:buChar char="•"/>
            </a:pPr>
            <a:r>
              <a:rPr lang="en-US" sz="1730" dirty="0">
                <a:solidFill>
                  <a:schemeClr val="tx2">
                    <a:lumMod val="50000"/>
                  </a:schemeClr>
                </a:solidFill>
                <a:hlinkClick r:id="rId3">
                  <a:extLst>
                    <a:ext uri="{A12FA001-AC4F-418D-AE19-62706E023703}">
                      <ahyp:hlinkClr xmlns:ahyp="http://schemas.microsoft.com/office/drawing/2018/hyperlinkcolor" val="tx"/>
                    </a:ext>
                  </a:extLst>
                </a:hlinkClick>
              </a:rPr>
              <a:t>Control and organize Azure resources with Azure Resource Manager</a:t>
            </a:r>
            <a:endParaRPr lang="en-US" sz="1730" dirty="0">
              <a:solidFill>
                <a:schemeClr val="tx2">
                  <a:lumMod val="50000"/>
                </a:schemeClr>
              </a:solidFill>
            </a:endParaRPr>
          </a:p>
          <a:p>
            <a:pPr marL="285750" lvl="1" indent="-285750">
              <a:spcBef>
                <a:spcPts val="1176"/>
              </a:spcBef>
              <a:buFont typeface="Arial" panose="020B0604020202020204" pitchFamily="34" charset="0"/>
              <a:buChar char="•"/>
            </a:pPr>
            <a:r>
              <a:rPr lang="en-US" sz="1730" dirty="0">
                <a:solidFill>
                  <a:schemeClr val="tx2">
                    <a:lumMod val="50000"/>
                  </a:schemeClr>
                </a:solidFill>
                <a:hlinkClick r:id="rId4">
                  <a:extLst>
                    <a:ext uri="{A12FA001-AC4F-418D-AE19-62706E023703}">
                      <ahyp:hlinkClr xmlns:ahyp="http://schemas.microsoft.com/office/drawing/2018/hyperlinkcolor" val="tx"/>
                    </a:ext>
                  </a:extLst>
                </a:hlinkClick>
              </a:rPr>
              <a:t>Describe core Azure architectural components</a:t>
            </a:r>
            <a:endParaRPr lang="en-US" sz="1730" dirty="0">
              <a:solidFill>
                <a:schemeClr val="tx2">
                  <a:lumMod val="50000"/>
                </a:schemeClr>
              </a:solidFill>
            </a:endParaRPr>
          </a:p>
          <a:p>
            <a:pPr marL="285750" lvl="1" indent="-285750">
              <a:spcBef>
                <a:spcPts val="1176"/>
              </a:spcBef>
              <a:buFont typeface="Arial" panose="020B0604020202020204" pitchFamily="34" charset="0"/>
              <a:buChar char="•"/>
            </a:pPr>
            <a:r>
              <a:rPr lang="en-US" sz="1730" dirty="0">
                <a:solidFill>
                  <a:schemeClr val="tx2">
                    <a:lumMod val="50000"/>
                  </a:schemeClr>
                </a:solidFill>
                <a:latin typeface="Segoe UI" panose="020B0502040204020203" pitchFamily="34" charset="0"/>
                <a:hlinkClick r:id="rId5">
                  <a:extLst>
                    <a:ext uri="{A12FA001-AC4F-418D-AE19-62706E023703}">
                      <ahyp:hlinkClr xmlns:ahyp="http://schemas.microsoft.com/office/drawing/2018/hyperlinkcolor" val="tx"/>
                    </a:ext>
                  </a:extLst>
                </a:hlinkClick>
              </a:rPr>
              <a:t>Build a cloud governance strategy on Azure</a:t>
            </a:r>
            <a:endParaRPr lang="en-US" sz="173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r>
              <a:rPr lang="en-US" sz="1730" dirty="0">
                <a:solidFill>
                  <a:schemeClr val="tx2">
                    <a:lumMod val="50000"/>
                  </a:schemeClr>
                </a:solidFill>
                <a:hlinkClick r:id="rId6">
                  <a:extLst>
                    <a:ext uri="{A12FA001-AC4F-418D-AE19-62706E023703}">
                      <ahyp:hlinkClr xmlns:ahyp="http://schemas.microsoft.com/office/drawing/2018/hyperlinkcolor" val="tx"/>
                    </a:ext>
                  </a:extLst>
                </a:hlinkClick>
              </a:rPr>
              <a:t>Introduction to the Microsoft Azure Well-Architected Framework</a:t>
            </a:r>
            <a:endParaRPr lang="en-US" sz="1730" dirty="0">
              <a:solidFill>
                <a:schemeClr val="tx2">
                  <a:lumMod val="50000"/>
                </a:schemeClr>
              </a:solidFill>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430887"/>
          </a:xfrm>
        </p:spPr>
        <p:txBody>
          <a:bodyPr/>
          <a:lstStyle/>
          <a:p>
            <a:r>
              <a:rPr lang="en-US" dirty="0"/>
              <a:t>Course</a:t>
            </a:r>
            <a:r>
              <a:rPr lang="en-US" sz="2800" dirty="0"/>
              <a:t> </a:t>
            </a:r>
            <a:r>
              <a:rPr lang="en-US" dirty="0"/>
              <a:t>schedule</a:t>
            </a:r>
            <a:endParaRPr lang="en-US" sz="2800" dirty="0"/>
          </a:p>
        </p:txBody>
      </p:sp>
      <p:grpSp>
        <p:nvGrpSpPr>
          <p:cNvPr id="5" name="Group 4" descr="Course schedule every module is a day. ">
            <a:extLst>
              <a:ext uri="{FF2B5EF4-FFF2-40B4-BE49-F238E27FC236}">
                <a16:creationId xmlns:a16="http://schemas.microsoft.com/office/drawing/2014/main" id="{C72E2211-6A46-9AD8-1E4E-8552E8301B59}"/>
              </a:ext>
            </a:extLst>
          </p:cNvPr>
          <p:cNvGrpSpPr/>
          <p:nvPr/>
        </p:nvGrpSpPr>
        <p:grpSpPr>
          <a:xfrm>
            <a:off x="450850" y="1320678"/>
            <a:ext cx="11569287" cy="4656155"/>
            <a:chOff x="415543" y="1791035"/>
            <a:chExt cx="11569287" cy="4022963"/>
          </a:xfrm>
        </p:grpSpPr>
        <p:sp>
          <p:nvSpPr>
            <p:cNvPr id="6" name="TextBox 5">
              <a:extLst>
                <a:ext uri="{FF2B5EF4-FFF2-40B4-BE49-F238E27FC236}">
                  <a16:creationId xmlns:a16="http://schemas.microsoft.com/office/drawing/2014/main" id="{718DC555-B297-DE9F-B585-0CCC3FFA7D53}"/>
                </a:ext>
              </a:extLst>
            </p:cNvPr>
            <p:cNvSpPr txBox="1"/>
            <p:nvPr/>
          </p:nvSpPr>
          <p:spPr>
            <a:xfrm>
              <a:off x="1489818" y="1796166"/>
              <a:ext cx="624168" cy="277265"/>
            </a:xfrm>
            <a:prstGeom prst="rect">
              <a:avLst/>
            </a:prstGeom>
            <a:noFill/>
            <a:ln>
              <a:noFill/>
            </a:ln>
          </p:spPr>
          <p:txBody>
            <a:bodyPr wrap="none" lIns="0" tIns="0" rIns="0" bIns="0">
              <a:noAutofit/>
            </a:bodyPr>
            <a:lstStyle/>
            <a:p>
              <a:r>
                <a:rPr lang="en-US" dirty="0">
                  <a:latin typeface="+mj-lt"/>
                  <a:ea typeface="Segoe UI" pitchFamily="34" charset="0"/>
                  <a:cs typeface="Segoe UI" pitchFamily="34" charset="0"/>
                </a:rPr>
                <a:t>Day 1 </a:t>
              </a:r>
              <a:endParaRPr lang="en-US" dirty="0">
                <a:latin typeface="+mj-lt"/>
              </a:endParaRPr>
            </a:p>
          </p:txBody>
        </p:sp>
        <p:sp>
          <p:nvSpPr>
            <p:cNvPr id="7" name="Rectangle 6">
              <a:extLst>
                <a:ext uri="{FF2B5EF4-FFF2-40B4-BE49-F238E27FC236}">
                  <a16:creationId xmlns:a16="http://schemas.microsoft.com/office/drawing/2014/main" id="{AC6DAACC-5F0B-07B7-A9BE-0D4DE831047A}"/>
                </a:ext>
                <a:ext uri="{C183D7F6-B498-43B3-948B-1728B52AA6E4}">
                  <adec:decorative xmlns:adec="http://schemas.microsoft.com/office/drawing/2017/decorative" val="1"/>
                </a:ext>
              </a:extLst>
            </p:cNvPr>
            <p:cNvSpPr/>
            <p:nvPr/>
          </p:nvSpPr>
          <p:spPr bwMode="auto">
            <a:xfrm>
              <a:off x="415543" y="2037803"/>
              <a:ext cx="2772716" cy="2918911"/>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BB3DAEE7-485F-4748-5F91-1AB68439C448}"/>
                </a:ext>
              </a:extLst>
            </p:cNvPr>
            <p:cNvSpPr/>
            <p:nvPr/>
          </p:nvSpPr>
          <p:spPr bwMode="auto">
            <a:xfrm>
              <a:off x="566276" y="2183870"/>
              <a:ext cx="2471251" cy="805763"/>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Introduction</a:t>
              </a:r>
            </a:p>
          </p:txBody>
        </p:sp>
        <p:sp>
          <p:nvSpPr>
            <p:cNvPr id="11" name="Rectangle 10">
              <a:extLst>
                <a:ext uri="{FF2B5EF4-FFF2-40B4-BE49-F238E27FC236}">
                  <a16:creationId xmlns:a16="http://schemas.microsoft.com/office/drawing/2014/main" id="{416539D3-C0DD-12D7-FA39-55FAC8ADE318}"/>
                </a:ext>
              </a:extLst>
            </p:cNvPr>
            <p:cNvSpPr/>
            <p:nvPr/>
          </p:nvSpPr>
          <p:spPr bwMode="auto">
            <a:xfrm>
              <a:off x="566276" y="3108515"/>
              <a:ext cx="2471251" cy="805763"/>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Governance*</a:t>
              </a:r>
            </a:p>
          </p:txBody>
        </p:sp>
        <p:sp>
          <p:nvSpPr>
            <p:cNvPr id="12" name="Rectangle 11">
              <a:extLst>
                <a:ext uri="{FF2B5EF4-FFF2-40B4-BE49-F238E27FC236}">
                  <a16:creationId xmlns:a16="http://schemas.microsoft.com/office/drawing/2014/main" id="{7FD5EC4D-930D-A228-66CC-3FC4A10C58A9}"/>
                </a:ext>
              </a:extLst>
            </p:cNvPr>
            <p:cNvSpPr/>
            <p:nvPr/>
          </p:nvSpPr>
          <p:spPr bwMode="auto">
            <a:xfrm>
              <a:off x="579388" y="4019003"/>
              <a:ext cx="2471251" cy="805763"/>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Compute*</a:t>
              </a:r>
            </a:p>
          </p:txBody>
        </p:sp>
        <p:sp>
          <p:nvSpPr>
            <p:cNvPr id="13" name="TextBox 12">
              <a:extLst>
                <a:ext uri="{FF2B5EF4-FFF2-40B4-BE49-F238E27FC236}">
                  <a16:creationId xmlns:a16="http://schemas.microsoft.com/office/drawing/2014/main" id="{916A90F8-5709-3B14-1080-C9F43C5A522E}"/>
                </a:ext>
              </a:extLst>
            </p:cNvPr>
            <p:cNvSpPr txBox="1"/>
            <p:nvPr/>
          </p:nvSpPr>
          <p:spPr>
            <a:xfrm>
              <a:off x="4292820" y="1810317"/>
              <a:ext cx="659468" cy="277265"/>
            </a:xfrm>
            <a:prstGeom prst="rect">
              <a:avLst/>
            </a:prstGeom>
            <a:noFill/>
            <a:ln>
              <a:noFill/>
            </a:ln>
          </p:spPr>
          <p:txBody>
            <a:bodyPr wrap="none" lIns="0" tIns="0" rIns="0" bIns="0">
              <a:noAutofit/>
            </a:bodyPr>
            <a:lstStyle/>
            <a:p>
              <a:r>
                <a:rPr lang="en-US" dirty="0">
                  <a:latin typeface="+mj-lt"/>
                  <a:ea typeface="Segoe UI" pitchFamily="34" charset="0"/>
                  <a:cs typeface="Segoe UI" pitchFamily="34" charset="0"/>
                </a:rPr>
                <a:t>Day 2 </a:t>
              </a:r>
              <a:endParaRPr lang="en-US" dirty="0">
                <a:latin typeface="+mj-lt"/>
              </a:endParaRPr>
            </a:p>
          </p:txBody>
        </p:sp>
        <p:sp>
          <p:nvSpPr>
            <p:cNvPr id="14" name="Rectangle 13">
              <a:extLst>
                <a:ext uri="{FF2B5EF4-FFF2-40B4-BE49-F238E27FC236}">
                  <a16:creationId xmlns:a16="http://schemas.microsoft.com/office/drawing/2014/main" id="{E1FD7782-2430-3697-2412-ED1B3F17EE4C}"/>
                </a:ext>
                <a:ext uri="{C183D7F6-B498-43B3-948B-1728B52AA6E4}">
                  <adec:decorative xmlns:adec="http://schemas.microsoft.com/office/drawing/2017/decorative" val="1"/>
                </a:ext>
              </a:extLst>
            </p:cNvPr>
            <p:cNvSpPr/>
            <p:nvPr/>
          </p:nvSpPr>
          <p:spPr bwMode="auto">
            <a:xfrm>
              <a:off x="3338992" y="2037805"/>
              <a:ext cx="2772716" cy="2918911"/>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552265E-BEE0-07BC-F14A-97AE52E306D6}"/>
                </a:ext>
              </a:extLst>
            </p:cNvPr>
            <p:cNvSpPr/>
            <p:nvPr/>
          </p:nvSpPr>
          <p:spPr bwMode="auto">
            <a:xfrm>
              <a:off x="3476609" y="2195934"/>
              <a:ext cx="2471251" cy="805763"/>
            </a:xfrm>
            <a:prstGeom prst="rect">
              <a:avLst/>
            </a:prstGeom>
            <a:solidFill>
              <a:schemeClr val="accent5">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Storage (non-relational)*</a:t>
              </a:r>
            </a:p>
          </p:txBody>
        </p:sp>
        <p:sp>
          <p:nvSpPr>
            <p:cNvPr id="16" name="Rectangle 15">
              <a:extLst>
                <a:ext uri="{FF2B5EF4-FFF2-40B4-BE49-F238E27FC236}">
                  <a16:creationId xmlns:a16="http://schemas.microsoft.com/office/drawing/2014/main" id="{75594252-0182-005B-6E94-53BAB290D591}"/>
                </a:ext>
              </a:extLst>
            </p:cNvPr>
            <p:cNvSpPr/>
            <p:nvPr/>
          </p:nvSpPr>
          <p:spPr bwMode="auto">
            <a:xfrm>
              <a:off x="3476607" y="3108515"/>
              <a:ext cx="2471251" cy="805763"/>
            </a:xfrm>
            <a:prstGeom prst="rect">
              <a:avLst/>
            </a:prstGeom>
            <a:solidFill>
              <a:schemeClr val="accent5">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Storage (relational)*</a:t>
              </a:r>
            </a:p>
          </p:txBody>
        </p:sp>
        <p:sp>
          <p:nvSpPr>
            <p:cNvPr id="17" name="TextBox 16">
              <a:extLst>
                <a:ext uri="{FF2B5EF4-FFF2-40B4-BE49-F238E27FC236}">
                  <a16:creationId xmlns:a16="http://schemas.microsoft.com/office/drawing/2014/main" id="{7E84C149-F942-8194-A041-6C62B822A3A7}"/>
                </a:ext>
              </a:extLst>
            </p:cNvPr>
            <p:cNvSpPr txBox="1"/>
            <p:nvPr/>
          </p:nvSpPr>
          <p:spPr>
            <a:xfrm>
              <a:off x="7284240" y="1791167"/>
              <a:ext cx="659468" cy="277265"/>
            </a:xfrm>
            <a:prstGeom prst="rect">
              <a:avLst/>
            </a:prstGeom>
            <a:noFill/>
            <a:ln>
              <a:noFill/>
            </a:ln>
          </p:spPr>
          <p:txBody>
            <a:bodyPr wrap="none" lIns="0" tIns="0" rIns="0" bIns="0">
              <a:noAutofit/>
            </a:bodyPr>
            <a:lstStyle/>
            <a:p>
              <a:r>
                <a:rPr lang="en-US" dirty="0">
                  <a:latin typeface="+mj-lt"/>
                  <a:ea typeface="Segoe UI" pitchFamily="34" charset="0"/>
                  <a:cs typeface="Segoe UI" pitchFamily="34" charset="0"/>
                </a:rPr>
                <a:t>Day 3 </a:t>
              </a:r>
              <a:endParaRPr lang="en-US" dirty="0">
                <a:latin typeface="+mj-lt"/>
              </a:endParaRPr>
            </a:p>
          </p:txBody>
        </p:sp>
        <p:sp>
          <p:nvSpPr>
            <p:cNvPr id="18" name="Rectangle 17">
              <a:extLst>
                <a:ext uri="{FF2B5EF4-FFF2-40B4-BE49-F238E27FC236}">
                  <a16:creationId xmlns:a16="http://schemas.microsoft.com/office/drawing/2014/main" id="{367F21A1-1BD7-ADD4-D44D-43F701206AD1}"/>
                </a:ext>
                <a:ext uri="{C183D7F6-B498-43B3-948B-1728B52AA6E4}">
                  <adec:decorative xmlns:adec="http://schemas.microsoft.com/office/drawing/2017/decorative" val="1"/>
                </a:ext>
              </a:extLst>
            </p:cNvPr>
            <p:cNvSpPr/>
            <p:nvPr/>
          </p:nvSpPr>
          <p:spPr bwMode="auto">
            <a:xfrm>
              <a:off x="6262438" y="2037806"/>
              <a:ext cx="2772716" cy="2918912"/>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C05EDD38-EC12-50CE-48A2-52E7AC0584A3}"/>
                </a:ext>
              </a:extLst>
            </p:cNvPr>
            <p:cNvSpPr/>
            <p:nvPr/>
          </p:nvSpPr>
          <p:spPr bwMode="auto">
            <a:xfrm>
              <a:off x="6426286" y="3108515"/>
              <a:ext cx="2471251" cy="805763"/>
            </a:xfrm>
            <a:prstGeom prst="rect">
              <a:avLst/>
            </a:prstGeom>
            <a:solidFill>
              <a:schemeClr val="tx2">
                <a:lumMod val="25000"/>
                <a:lumOff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Authentication and Authorization*</a:t>
              </a:r>
            </a:p>
          </p:txBody>
        </p:sp>
        <p:sp>
          <p:nvSpPr>
            <p:cNvPr id="20" name="TextBox 19">
              <a:extLst>
                <a:ext uri="{FF2B5EF4-FFF2-40B4-BE49-F238E27FC236}">
                  <a16:creationId xmlns:a16="http://schemas.microsoft.com/office/drawing/2014/main" id="{B76C812D-7662-2DB9-C74B-2997263D86E1}"/>
                </a:ext>
              </a:extLst>
            </p:cNvPr>
            <p:cNvSpPr txBox="1"/>
            <p:nvPr/>
          </p:nvSpPr>
          <p:spPr>
            <a:xfrm>
              <a:off x="10266329" y="1791035"/>
              <a:ext cx="664280" cy="277265"/>
            </a:xfrm>
            <a:prstGeom prst="rect">
              <a:avLst/>
            </a:prstGeom>
            <a:noFill/>
            <a:ln>
              <a:noFill/>
            </a:ln>
          </p:spPr>
          <p:txBody>
            <a:bodyPr wrap="none" lIns="0" tIns="0" rIns="0" bIns="0">
              <a:noAutofit/>
            </a:bodyPr>
            <a:lstStyle/>
            <a:p>
              <a:r>
                <a:rPr lang="en-US" dirty="0">
                  <a:latin typeface="+mj-lt"/>
                  <a:ea typeface="Segoe UI" pitchFamily="34" charset="0"/>
                  <a:cs typeface="Segoe UI" pitchFamily="34" charset="0"/>
                </a:rPr>
                <a:t>Day 4 </a:t>
              </a:r>
              <a:endParaRPr lang="en-US" dirty="0">
                <a:latin typeface="+mj-lt"/>
              </a:endParaRPr>
            </a:p>
          </p:txBody>
        </p:sp>
        <p:sp>
          <p:nvSpPr>
            <p:cNvPr id="21" name="Rectangle 20">
              <a:extLst>
                <a:ext uri="{FF2B5EF4-FFF2-40B4-BE49-F238E27FC236}">
                  <a16:creationId xmlns:a16="http://schemas.microsoft.com/office/drawing/2014/main" id="{855C1E67-22E3-CE0C-4652-52E6DBE919D7}"/>
                </a:ext>
                <a:ext uri="{C183D7F6-B498-43B3-948B-1728B52AA6E4}">
                  <adec:decorative xmlns:adec="http://schemas.microsoft.com/office/drawing/2017/decorative" val="1"/>
                </a:ext>
              </a:extLst>
            </p:cNvPr>
            <p:cNvSpPr/>
            <p:nvPr/>
          </p:nvSpPr>
          <p:spPr bwMode="auto">
            <a:xfrm>
              <a:off x="9212114" y="2037804"/>
              <a:ext cx="2772716" cy="2918912"/>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AF56D3B-762A-B922-F495-79892D89651F}"/>
                </a:ext>
              </a:extLst>
            </p:cNvPr>
            <p:cNvSpPr/>
            <p:nvPr/>
          </p:nvSpPr>
          <p:spPr bwMode="auto">
            <a:xfrm>
              <a:off x="9326271" y="3108515"/>
              <a:ext cx="2471251" cy="805763"/>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BCDR</a:t>
              </a:r>
            </a:p>
          </p:txBody>
        </p:sp>
        <p:sp>
          <p:nvSpPr>
            <p:cNvPr id="23" name="Rectangle 22">
              <a:extLst>
                <a:ext uri="{FF2B5EF4-FFF2-40B4-BE49-F238E27FC236}">
                  <a16:creationId xmlns:a16="http://schemas.microsoft.com/office/drawing/2014/main" id="{5252C3D9-210B-2142-D8B1-87E898E9495D}"/>
                </a:ext>
              </a:extLst>
            </p:cNvPr>
            <p:cNvSpPr/>
            <p:nvPr/>
          </p:nvSpPr>
          <p:spPr bwMode="auto">
            <a:xfrm>
              <a:off x="9326271" y="4032295"/>
              <a:ext cx="2471251" cy="779178"/>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Migrations</a:t>
              </a:r>
            </a:p>
          </p:txBody>
        </p:sp>
        <p:sp>
          <p:nvSpPr>
            <p:cNvPr id="24" name="Rectangle 23">
              <a:extLst>
                <a:ext uri="{FF2B5EF4-FFF2-40B4-BE49-F238E27FC236}">
                  <a16:creationId xmlns:a16="http://schemas.microsoft.com/office/drawing/2014/main" id="{1315095B-7132-680C-C03A-AADD4ACC166B}"/>
                </a:ext>
              </a:extLst>
            </p:cNvPr>
            <p:cNvSpPr/>
            <p:nvPr/>
          </p:nvSpPr>
          <p:spPr bwMode="auto">
            <a:xfrm>
              <a:off x="6413169" y="4035303"/>
              <a:ext cx="2471251" cy="773163"/>
            </a:xfrm>
            <a:prstGeom prst="rect">
              <a:avLst/>
            </a:prstGeom>
            <a:solidFill>
              <a:schemeClr val="tx2">
                <a:lumMod val="25000"/>
                <a:lumOff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Monitoring**</a:t>
              </a:r>
            </a:p>
          </p:txBody>
        </p:sp>
        <p:sp>
          <p:nvSpPr>
            <p:cNvPr id="25" name="Rectangle 24">
              <a:extLst>
                <a:ext uri="{FF2B5EF4-FFF2-40B4-BE49-F238E27FC236}">
                  <a16:creationId xmlns:a16="http://schemas.microsoft.com/office/drawing/2014/main" id="{BBE2C108-41EB-78B0-63D7-5CA7B0CE8902}"/>
                </a:ext>
              </a:extLst>
            </p:cNvPr>
            <p:cNvSpPr/>
            <p:nvPr/>
          </p:nvSpPr>
          <p:spPr bwMode="auto">
            <a:xfrm>
              <a:off x="3476608" y="4032295"/>
              <a:ext cx="2471251" cy="779178"/>
            </a:xfrm>
            <a:prstGeom prst="rect">
              <a:avLst/>
            </a:prstGeom>
            <a:solidFill>
              <a:schemeClr val="accent5">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Data Integration</a:t>
              </a:r>
            </a:p>
          </p:txBody>
        </p:sp>
        <p:sp>
          <p:nvSpPr>
            <p:cNvPr id="26" name="Rectangle 25">
              <a:extLst>
                <a:ext uri="{FF2B5EF4-FFF2-40B4-BE49-F238E27FC236}">
                  <a16:creationId xmlns:a16="http://schemas.microsoft.com/office/drawing/2014/main" id="{D34C69AF-943D-659F-8AF3-EE61DB6F7A31}"/>
                </a:ext>
              </a:extLst>
            </p:cNvPr>
            <p:cNvSpPr/>
            <p:nvPr/>
          </p:nvSpPr>
          <p:spPr bwMode="auto">
            <a:xfrm>
              <a:off x="6413170" y="2195934"/>
              <a:ext cx="2471251" cy="805763"/>
            </a:xfrm>
            <a:prstGeom prst="rect">
              <a:avLst/>
            </a:prstGeom>
            <a:solidFill>
              <a:schemeClr val="tx2">
                <a:lumMod val="25000"/>
                <a:lumOff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App Architecture*</a:t>
              </a:r>
            </a:p>
          </p:txBody>
        </p:sp>
        <p:sp>
          <p:nvSpPr>
            <p:cNvPr id="27" name="Rectangle 26">
              <a:extLst>
                <a:ext uri="{FF2B5EF4-FFF2-40B4-BE49-F238E27FC236}">
                  <a16:creationId xmlns:a16="http://schemas.microsoft.com/office/drawing/2014/main" id="{C93BF97F-F655-8199-9A39-44A563A6D3CA}"/>
                </a:ext>
              </a:extLst>
            </p:cNvPr>
            <p:cNvSpPr/>
            <p:nvPr/>
          </p:nvSpPr>
          <p:spPr bwMode="auto">
            <a:xfrm>
              <a:off x="9326272" y="2195934"/>
              <a:ext cx="2471251" cy="805763"/>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Networks*</a:t>
              </a:r>
            </a:p>
          </p:txBody>
        </p:sp>
        <p:sp>
          <p:nvSpPr>
            <p:cNvPr id="28" name="TextBox 27">
              <a:extLst>
                <a:ext uri="{FF2B5EF4-FFF2-40B4-BE49-F238E27FC236}">
                  <a16:creationId xmlns:a16="http://schemas.microsoft.com/office/drawing/2014/main" id="{4DFF3BF6-F221-9A55-6F7D-64A22DCB8514}"/>
                </a:ext>
              </a:extLst>
            </p:cNvPr>
            <p:cNvSpPr txBox="1"/>
            <p:nvPr/>
          </p:nvSpPr>
          <p:spPr>
            <a:xfrm>
              <a:off x="415543" y="5061439"/>
              <a:ext cx="3850478" cy="752559"/>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 Case study</a:t>
              </a:r>
            </a:p>
            <a:p>
              <a:pPr>
                <a:lnSpc>
                  <a:spcPct val="90000"/>
                </a:lnSpc>
                <a:spcAft>
                  <a:spcPts val="600"/>
                </a:spcAft>
              </a:pPr>
              <a:r>
                <a:rPr lang="en-US" sz="1800" dirty="0">
                  <a:gradFill>
                    <a:gsLst>
                      <a:gs pos="2917">
                        <a:schemeClr val="tx1"/>
                      </a:gs>
                      <a:gs pos="30000">
                        <a:schemeClr val="tx1"/>
                      </a:gs>
                    </a:gsLst>
                    <a:lin ang="5400000" scaled="0"/>
                  </a:gradFill>
                </a:rPr>
                <a:t>** Fabrikam Residences case study</a:t>
              </a:r>
            </a:p>
          </p:txBody>
        </p:sp>
      </p:grpSp>
    </p:spTree>
    <p:extLst>
      <p:ext uri="{BB962C8B-B14F-4D97-AF65-F5344CB8AC3E}">
        <p14:creationId xmlns:p14="http://schemas.microsoft.com/office/powerpoint/2010/main" val="31994187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p:txBody>
          <a:bodyPr/>
          <a:lstStyle/>
          <a:p>
            <a:r>
              <a:rPr lang="en-US" sz="2800" dirty="0"/>
              <a:t>Get ready for your Microsoft Certification exam</a:t>
            </a:r>
          </a:p>
        </p:txBody>
      </p:sp>
      <p:sp>
        <p:nvSpPr>
          <p:cNvPr id="5" name="TextBox 4">
            <a:extLst>
              <a:ext uri="{FF2B5EF4-FFF2-40B4-BE49-F238E27FC236}">
                <a16:creationId xmlns:a16="http://schemas.microsoft.com/office/drawing/2014/main" id="{C6774742-B51A-7AB0-5C2C-8C2CFAC7FA4A}"/>
              </a:ext>
            </a:extLst>
          </p:cNvPr>
          <p:cNvSpPr txBox="1"/>
          <p:nvPr/>
        </p:nvSpPr>
        <p:spPr>
          <a:xfrm>
            <a:off x="585216" y="1073388"/>
            <a:ext cx="11006227" cy="338554"/>
          </a:xfrm>
          <a:prstGeom prst="rect">
            <a:avLst/>
          </a:prstGeom>
          <a:noFill/>
        </p:spPr>
        <p:txBody>
          <a:bodyPr wrap="square" lIns="0" tIns="45720" rIns="91440" bIns="45720" anchor="t">
            <a:spAutoFit/>
          </a:bodyPr>
          <a:lstStyle/>
          <a:p>
            <a:r>
              <a:rPr lang="en-US" sz="1600" dirty="0">
                <a:solidFill>
                  <a:schemeClr val="accent2"/>
                </a:solidFill>
                <a:latin typeface="Segoe UI Semibold" panose="020B0502040204020203" pitchFamily="34" charset="0"/>
                <a:cs typeface="Segoe UI Semibold" panose="020B0502040204020203" pitchFamily="34" charset="0"/>
              </a:rPr>
              <a:t>Exam AZ-305: Designing Microsoft Azure Infrastructure Solutions</a:t>
            </a:r>
          </a:p>
        </p:txBody>
      </p:sp>
      <p:sp>
        <p:nvSpPr>
          <p:cNvPr id="11" name="TextBox 10">
            <a:extLst>
              <a:ext uri="{FF2B5EF4-FFF2-40B4-BE49-F238E27FC236}">
                <a16:creationId xmlns:a16="http://schemas.microsoft.com/office/drawing/2014/main" id="{FF061EA4-8988-693D-F87C-7BF5591F84CD}"/>
              </a:ext>
            </a:extLst>
          </p:cNvPr>
          <p:cNvSpPr txBox="1"/>
          <p:nvPr/>
        </p:nvSpPr>
        <p:spPr>
          <a:xfrm>
            <a:off x="680027" y="1959331"/>
            <a:ext cx="4879927" cy="246221"/>
          </a:xfrm>
          <a:prstGeom prst="rect">
            <a:avLst/>
          </a:prstGeom>
          <a:noFill/>
        </p:spPr>
        <p:txBody>
          <a:bodyPr wrap="square" lIns="0" tIns="0" rIns="0" bIns="0" rtlCol="0">
            <a:spAutoFit/>
          </a:bodyPr>
          <a:lstStyle/>
          <a:p>
            <a:r>
              <a:rPr lang="en-US" sz="1600" b="1" dirty="0">
                <a:solidFill>
                  <a:srgbClr val="2A446F"/>
                </a:solidFill>
                <a:latin typeface="Segoe UI Semibold" panose="020B0502040204020203" pitchFamily="34" charset="0"/>
                <a:cs typeface="Segoe UI Semibold" panose="020B0502040204020203" pitchFamily="34" charset="0"/>
              </a:rPr>
              <a:t>Understand the skills measured by the exam</a:t>
            </a:r>
          </a:p>
        </p:txBody>
      </p:sp>
      <p:sp>
        <p:nvSpPr>
          <p:cNvPr id="9" name="Rounded Rectangle 3_1">
            <a:extLst>
              <a:ext uri="{FF2B5EF4-FFF2-40B4-BE49-F238E27FC236}">
                <a16:creationId xmlns:a16="http://schemas.microsoft.com/office/drawing/2014/main" id="{D4BA0CA9-7D1C-CAD8-B69B-7DC32EE7B121}"/>
              </a:ext>
              <a:ext uri="{C183D7F6-B498-43B3-948B-1728B52AA6E4}">
                <adec:decorative xmlns:adec="http://schemas.microsoft.com/office/drawing/2017/decorative" val="1"/>
              </a:ext>
            </a:extLst>
          </p:cNvPr>
          <p:cNvSpPr/>
          <p:nvPr/>
        </p:nvSpPr>
        <p:spPr>
          <a:xfrm>
            <a:off x="583094" y="2283869"/>
            <a:ext cx="5511801" cy="2986806"/>
          </a:xfrm>
          <a:prstGeom prst="roundRect">
            <a:avLst>
              <a:gd name="adj" fmla="val 6425"/>
            </a:avLst>
          </a:prstGeom>
          <a:gradFill flip="none" rotWithShape="1">
            <a:gsLst>
              <a:gs pos="0">
                <a:srgbClr val="2A446F"/>
              </a:gs>
              <a:gs pos="46520">
                <a:schemeClr val="bg1"/>
              </a:gs>
              <a:gs pos="30000">
                <a:srgbClr val="2A446F"/>
              </a:gs>
              <a:gs pos="100000">
                <a:schemeClr val="bg1"/>
              </a:gs>
            </a:gsLst>
            <a:lin ang="5400000" scaled="1"/>
            <a:tileRect/>
          </a:gra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lvl="0" defTabSz="932742">
              <a:spcBef>
                <a:spcPct val="20000"/>
              </a:spcBef>
              <a:buSzPct val="90000"/>
              <a:defRPr/>
            </a:pPr>
            <a:endParaRPr lang="en-US" sz="1600" dirty="0">
              <a:solidFill>
                <a:schemeClr val="tx1"/>
              </a:solidFill>
              <a:cs typeface="Segoe UI" panose="020B0502040204020203" pitchFamily="34" charset="0"/>
            </a:endParaRPr>
          </a:p>
        </p:txBody>
      </p:sp>
      <p:graphicFrame>
        <p:nvGraphicFramePr>
          <p:cNvPr id="3" name="Table 5">
            <a:extLst>
              <a:ext uri="{FF2B5EF4-FFF2-40B4-BE49-F238E27FC236}">
                <a16:creationId xmlns:a16="http://schemas.microsoft.com/office/drawing/2014/main" id="{A464DE02-903A-6800-6755-54FB85E0D2B7}"/>
              </a:ext>
            </a:extLst>
          </p:cNvPr>
          <p:cNvGraphicFramePr>
            <a:graphicFrameLocks noGrp="1"/>
          </p:cNvGraphicFramePr>
          <p:nvPr/>
        </p:nvGraphicFramePr>
        <p:xfrm>
          <a:off x="583095" y="2304189"/>
          <a:ext cx="5511800" cy="2817215"/>
        </p:xfrm>
        <a:graphic>
          <a:graphicData uri="http://schemas.openxmlformats.org/drawingml/2006/table">
            <a:tbl>
              <a:tblPr firstRow="1" bandRow="1"/>
              <a:tblGrid>
                <a:gridCol w="3718741">
                  <a:extLst>
                    <a:ext uri="{9D8B030D-6E8A-4147-A177-3AD203B41FA5}">
                      <a16:colId xmlns:a16="http://schemas.microsoft.com/office/drawing/2014/main" val="4041653763"/>
                    </a:ext>
                  </a:extLst>
                </a:gridCol>
                <a:gridCol w="1793059">
                  <a:extLst>
                    <a:ext uri="{9D8B030D-6E8A-4147-A177-3AD203B41FA5}">
                      <a16:colId xmlns:a16="http://schemas.microsoft.com/office/drawing/2014/main" val="3053328036"/>
                    </a:ext>
                  </a:extLst>
                </a:gridCol>
              </a:tblGrid>
              <a:tr h="467528">
                <a:tc>
                  <a:txBody>
                    <a:bodyPr/>
                    <a:lstStyle/>
                    <a:p>
                      <a:r>
                        <a:rPr lang="en-US" sz="1600" b="1" kern="1200" dirty="0">
                          <a:solidFill>
                            <a:schemeClr val="bg1"/>
                          </a:solidFill>
                          <a:latin typeface="Segoe UI Semibold" panose="020B0502040204020203" pitchFamily="34" charset="0"/>
                          <a:ea typeface="+mn-ea"/>
                          <a:cs typeface="Segoe UI Semibold" panose="020B0502040204020203" pitchFamily="34" charset="0"/>
                        </a:rPr>
                        <a:t>Study area</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b="1" kern="1200" dirty="0">
                          <a:solidFill>
                            <a:schemeClr val="bg1"/>
                          </a:solidFill>
                          <a:latin typeface="Segoe UI Semibold" panose="020B0502040204020203" pitchFamily="34" charset="0"/>
                          <a:ea typeface="+mn-ea"/>
                          <a:cs typeface="Segoe UI Semibold" panose="020B0502040204020203" pitchFamily="34" charset="0"/>
                        </a:rPr>
                        <a:t>Percentage</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88734"/>
                  </a:ext>
                </a:extLst>
              </a:tr>
              <a:tr h="59635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Segoe UI Semibold" panose="020B0502040204020203" pitchFamily="34" charset="0"/>
                        </a:rPr>
                        <a:t>Design identity, governance, and monitoring solutions</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600" b="0" kern="1200" dirty="0">
                          <a:solidFill>
                            <a:schemeClr val="tx1"/>
                          </a:solidFill>
                          <a:latin typeface="+mn-lt"/>
                          <a:ea typeface="+mn-ea"/>
                          <a:cs typeface="Segoe UI Semibold" panose="020B0502040204020203" pitchFamily="34" charset="0"/>
                        </a:rPr>
                        <a:t>25-30%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3015222"/>
                  </a:ext>
                </a:extLst>
              </a:tr>
              <a:tr h="61970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Segoe UI Semibold" panose="020B0502040204020203" pitchFamily="34" charset="0"/>
                        </a:rPr>
                        <a:t>Design data storage solutions</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600" b="0" kern="1200" dirty="0">
                          <a:solidFill>
                            <a:schemeClr val="tx1"/>
                          </a:solidFill>
                          <a:latin typeface="+mn-lt"/>
                          <a:ea typeface="+mn-ea"/>
                          <a:cs typeface="Segoe UI Semibold" panose="020B0502040204020203" pitchFamily="34" charset="0"/>
                        </a:rPr>
                        <a:t>20-25%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2540036"/>
                  </a:ext>
                </a:extLst>
              </a:tr>
              <a:tr h="55451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Segoe UI Semibold" panose="020B0502040204020203" pitchFamily="34" charset="0"/>
                        </a:rPr>
                        <a:t>Design business continuity solutions </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6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6717511"/>
                  </a:ext>
                </a:extLst>
              </a:tr>
              <a:tr h="55451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buFont typeface="Arial" panose="020B0604020202020204" pitchFamily="34" charset="0"/>
                        <a:buNone/>
                      </a:pPr>
                      <a:r>
                        <a:rPr lang="en-US" sz="1600" b="0" i="0" kern="1200" dirty="0">
                          <a:solidFill>
                            <a:srgbClr val="171717"/>
                          </a:solidFill>
                          <a:effectLst/>
                          <a:latin typeface="Segoe UI"/>
                          <a:ea typeface="+mn-ea"/>
                          <a:cs typeface="+mn-cs"/>
                        </a:rPr>
                        <a:t>Design infrastructure solutions</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600" b="0" kern="1200" dirty="0">
                          <a:solidFill>
                            <a:schemeClr val="tx1"/>
                          </a:solidFill>
                          <a:latin typeface="+mn-lt"/>
                          <a:ea typeface="+mn-ea"/>
                          <a:cs typeface="Segoe UI Semibold" panose="020B0502040204020203" pitchFamily="34" charset="0"/>
                        </a:rPr>
                        <a:t>30-35%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32959"/>
                  </a:ext>
                </a:extLst>
              </a:tr>
            </a:tbl>
          </a:graphicData>
        </a:graphic>
      </p:graphicFrame>
      <p:sp>
        <p:nvSpPr>
          <p:cNvPr id="27" name="TextBox 26">
            <a:extLst>
              <a:ext uri="{FF2B5EF4-FFF2-40B4-BE49-F238E27FC236}">
                <a16:creationId xmlns:a16="http://schemas.microsoft.com/office/drawing/2014/main" id="{C07FD58F-F1B5-3570-6A96-B28EABD16FF9}"/>
              </a:ext>
            </a:extLst>
          </p:cNvPr>
          <p:cNvSpPr txBox="1"/>
          <p:nvPr/>
        </p:nvSpPr>
        <p:spPr>
          <a:xfrm>
            <a:off x="6695982" y="1959331"/>
            <a:ext cx="3246945" cy="246221"/>
          </a:xfrm>
          <a:prstGeom prst="rect">
            <a:avLst/>
          </a:prstGeom>
          <a:noFill/>
        </p:spPr>
        <p:txBody>
          <a:bodyPr wrap="square" lIns="0" tIns="0" rIns="0" bIns="0" rtlCol="0">
            <a:spAutoFit/>
          </a:bodyPr>
          <a:lstStyle/>
          <a:p>
            <a:r>
              <a:rPr lang="en-US" sz="1600" b="1" dirty="0">
                <a:solidFill>
                  <a:srgbClr val="2A446F"/>
                </a:solidFill>
                <a:latin typeface="Segoe UI Semibold" panose="020B0502040204020203" pitchFamily="34" charset="0"/>
                <a:cs typeface="Segoe UI Semibold" panose="020B0502040204020203" pitchFamily="34" charset="0"/>
              </a:rPr>
              <a:t>Build confidence in your skills</a:t>
            </a:r>
          </a:p>
        </p:txBody>
      </p:sp>
      <p:sp>
        <p:nvSpPr>
          <p:cNvPr id="10" name="Rounded Rectangle 3_1">
            <a:extLst>
              <a:ext uri="{FF2B5EF4-FFF2-40B4-BE49-F238E27FC236}">
                <a16:creationId xmlns:a16="http://schemas.microsoft.com/office/drawing/2014/main" id="{E6ED93DF-B06D-56D2-2BAC-AC6AABBC7E78}"/>
              </a:ext>
            </a:extLst>
          </p:cNvPr>
          <p:cNvSpPr/>
          <p:nvPr/>
        </p:nvSpPr>
        <p:spPr>
          <a:xfrm>
            <a:off x="6634690" y="2283868"/>
            <a:ext cx="4956753" cy="3423913"/>
          </a:xfrm>
          <a:prstGeom prst="roundRect">
            <a:avLst>
              <a:gd name="adj" fmla="val 6425"/>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Find in the exam page resources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to help prepare</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Watch exam prep videos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Review the exam study guide</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Take a practice assessment</a:t>
            </a:r>
          </a:p>
        </p:txBody>
      </p:sp>
      <p:grpSp>
        <p:nvGrpSpPr>
          <p:cNvPr id="20" name="Group 19">
            <a:extLst>
              <a:ext uri="{FF2B5EF4-FFF2-40B4-BE49-F238E27FC236}">
                <a16:creationId xmlns:a16="http://schemas.microsoft.com/office/drawing/2014/main" id="{47235727-61F5-8644-12E4-A21BDD9B7C73}"/>
              </a:ext>
              <a:ext uri="{C183D7F6-B498-43B3-948B-1728B52AA6E4}">
                <adec:decorative xmlns:adec="http://schemas.microsoft.com/office/drawing/2017/decorative" val="1"/>
              </a:ext>
            </a:extLst>
          </p:cNvPr>
          <p:cNvGrpSpPr/>
          <p:nvPr/>
        </p:nvGrpSpPr>
        <p:grpSpPr>
          <a:xfrm>
            <a:off x="10789300" y="1737603"/>
            <a:ext cx="1110600" cy="1110600"/>
            <a:chOff x="9378893" y="2116300"/>
            <a:chExt cx="1110600" cy="1110600"/>
          </a:xfrm>
        </p:grpSpPr>
        <p:sp>
          <p:nvSpPr>
            <p:cNvPr id="21" name="Oval 20">
              <a:extLst>
                <a:ext uri="{FF2B5EF4-FFF2-40B4-BE49-F238E27FC236}">
                  <a16:creationId xmlns:a16="http://schemas.microsoft.com/office/drawing/2014/main" id="{43A57567-90BB-A9FB-D6B3-9AF8647B1FF4}"/>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2" name="Picture 21" descr="Icon&#10;&#10;Description automatically generated">
              <a:extLst>
                <a:ext uri="{FF2B5EF4-FFF2-40B4-BE49-F238E27FC236}">
                  <a16:creationId xmlns:a16="http://schemas.microsoft.com/office/drawing/2014/main" id="{AFDA5BB2-FEEB-060D-2DAB-61E228CA51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7795" y="2325202"/>
              <a:ext cx="692796" cy="692796"/>
            </a:xfrm>
            <a:prstGeom prst="rect">
              <a:avLst/>
            </a:prstGeom>
            <a:noFill/>
          </p:spPr>
        </p:pic>
      </p:grpSp>
    </p:spTree>
    <p:extLst>
      <p:ext uri="{BB962C8B-B14F-4D97-AF65-F5344CB8AC3E}">
        <p14:creationId xmlns:p14="http://schemas.microsoft.com/office/powerpoint/2010/main" val="16496996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835D-35B0-41C7-876E-D14281CC1CC6}"/>
              </a:ext>
            </a:extLst>
          </p:cNvPr>
          <p:cNvSpPr>
            <a:spLocks noGrp="1"/>
          </p:cNvSpPr>
          <p:nvPr>
            <p:ph type="title"/>
          </p:nvPr>
        </p:nvSpPr>
        <p:spPr>
          <a:xfrm>
            <a:off x="588262" y="585216"/>
            <a:ext cx="8193024" cy="430887"/>
          </a:xfrm>
        </p:spPr>
        <p:txBody>
          <a:bodyPr/>
          <a:lstStyle/>
          <a:p>
            <a:r>
              <a:rPr lang="en-US" sz="2800" dirty="0"/>
              <a:t>Case studies</a:t>
            </a:r>
            <a:endParaRPr lang="en-US" sz="2800" dirty="0">
              <a:solidFill>
                <a:srgbClr val="C00000"/>
              </a:solidFill>
            </a:endParaRPr>
          </a:p>
        </p:txBody>
      </p:sp>
      <p:sp>
        <p:nvSpPr>
          <p:cNvPr id="9" name="Rectangle 8">
            <a:extLst>
              <a:ext uri="{FF2B5EF4-FFF2-40B4-BE49-F238E27FC236}">
                <a16:creationId xmlns:a16="http://schemas.microsoft.com/office/drawing/2014/main" id="{C27CCAD6-BD5D-4784-9ADD-DB78B753C3BE}"/>
              </a:ext>
            </a:extLst>
          </p:cNvPr>
          <p:cNvSpPr/>
          <p:nvPr/>
        </p:nvSpPr>
        <p:spPr bwMode="auto">
          <a:xfrm>
            <a:off x="442766" y="1329634"/>
            <a:ext cx="7251548" cy="4735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36145" indent="-336145">
              <a:spcAft>
                <a:spcPts val="1176"/>
              </a:spcAft>
              <a:buFont typeface="Arial" panose="020B0604020202020204" pitchFamily="34" charset="0"/>
              <a:buChar char="•"/>
            </a:pPr>
            <a:r>
              <a:rPr lang="en-US" sz="1961" dirty="0">
                <a:solidFill>
                  <a:schemeClr val="tx1"/>
                </a:solidFill>
              </a:rPr>
              <a:t>Tailwind Traders is modernizing its infrastructure and moving to the cloud - </a:t>
            </a:r>
          </a:p>
          <a:p>
            <a:pPr marL="336145" indent="-336145">
              <a:spcAft>
                <a:spcPts val="1176"/>
              </a:spcAft>
              <a:buFont typeface="Arial" panose="020B0604020202020204" pitchFamily="34" charset="0"/>
              <a:buChar char="•"/>
            </a:pPr>
            <a:r>
              <a:rPr lang="en-US" sz="1961" dirty="0">
                <a:solidFill>
                  <a:schemeClr val="tx1"/>
                </a:solidFill>
              </a:rPr>
              <a:t>You have been asked to recommend and suggest new cloud architectures - requirements and tasks are provided in case studies</a:t>
            </a:r>
          </a:p>
          <a:p>
            <a:pPr marL="336145" indent="-336145">
              <a:spcAft>
                <a:spcPts val="1176"/>
              </a:spcAft>
              <a:buFont typeface="Arial" panose="020B0604020202020204" pitchFamily="34" charset="0"/>
              <a:buChar char="•"/>
            </a:pPr>
            <a:r>
              <a:rPr lang="en-US" sz="1961" dirty="0">
                <a:solidFill>
                  <a:srgbClr val="242424"/>
                </a:solidFill>
                <a:latin typeface="Segoe UI" panose="020B0502040204020203" pitchFamily="34" charset="0"/>
              </a:rPr>
              <a:t>Make sure to actively participate in small groups or individually</a:t>
            </a:r>
          </a:p>
          <a:p>
            <a:pPr marL="336145" indent="-336145">
              <a:spcAft>
                <a:spcPts val="1176"/>
              </a:spcAft>
              <a:buFont typeface="Arial" panose="020B0604020202020204" pitchFamily="34" charset="0"/>
              <a:buChar char="•"/>
            </a:pPr>
            <a:r>
              <a:rPr lang="en-US" sz="1961" dirty="0">
                <a:solidFill>
                  <a:srgbClr val="242424"/>
                </a:solidFill>
                <a:latin typeface="Segoe UI" panose="020B0502040204020203" pitchFamily="34" charset="0"/>
              </a:rPr>
              <a:t>Become familiar with the  </a:t>
            </a:r>
            <a:r>
              <a:rPr lang="en-US" sz="1961" dirty="0">
                <a:solidFill>
                  <a:schemeClr val="tx2">
                    <a:lumMod val="50000"/>
                  </a:schemeClr>
                </a:solidFill>
                <a:latin typeface="Segoe UI" panose="020B0502040204020203" pitchFamily="34" charset="0"/>
                <a:hlinkClick r:id="rId3">
                  <a:extLst>
                    <a:ext uri="{A12FA001-AC4F-418D-AE19-62706E023703}">
                      <ahyp:hlinkClr xmlns:ahyp="http://schemas.microsoft.com/office/drawing/2018/hyperlinkcolor" val="tx"/>
                    </a:ext>
                  </a:extLst>
                </a:hlinkClick>
              </a:rPr>
              <a:t>Azure Architecture Center</a:t>
            </a:r>
            <a:r>
              <a:rPr lang="en-US" sz="1961" dirty="0">
                <a:solidFill>
                  <a:srgbClr val="242424"/>
                </a:solidFill>
                <a:latin typeface="Segoe UI" panose="020B0502040204020203" pitchFamily="34" charset="0"/>
              </a:rPr>
              <a:t>, </a:t>
            </a:r>
            <a:r>
              <a:rPr lang="en-US" sz="1961" dirty="0">
                <a:solidFill>
                  <a:schemeClr val="tx2">
                    <a:lumMod val="50000"/>
                  </a:schemeClr>
                </a:solidFill>
                <a:latin typeface="Segoe UI" panose="020B0502040204020203" pitchFamily="34" charset="0"/>
                <a:hlinkClick r:id="rId4">
                  <a:extLst>
                    <a:ext uri="{A12FA001-AC4F-418D-AE19-62706E023703}">
                      <ahyp:hlinkClr xmlns:ahyp="http://schemas.microsoft.com/office/drawing/2018/hyperlinkcolor" val="tx"/>
                    </a:ext>
                  </a:extLst>
                </a:hlinkClick>
              </a:rPr>
              <a:t>Azure Charts</a:t>
            </a:r>
            <a:r>
              <a:rPr lang="en-US" sz="1961" dirty="0">
                <a:solidFill>
                  <a:srgbClr val="242424"/>
                </a:solidFill>
                <a:latin typeface="Segoe UI" panose="020B0502040204020203" pitchFamily="34" charset="0"/>
              </a:rPr>
              <a:t>, and the </a:t>
            </a:r>
            <a:r>
              <a:rPr lang="en-US" sz="1961" dirty="0">
                <a:solidFill>
                  <a:schemeClr val="tx2">
                    <a:lumMod val="50000"/>
                  </a:schemeClr>
                </a:solidFill>
                <a:latin typeface="Segoe UI" panose="020B0502040204020203" pitchFamily="34" charset="0"/>
                <a:hlinkClick r:id="rId3">
                  <a:extLst>
                    <a:ext uri="{A12FA001-AC4F-418D-AE19-62706E023703}">
                      <ahyp:hlinkClr xmlns:ahyp="http://schemas.microsoft.com/office/drawing/2018/hyperlinkcolor" val="tx"/>
                    </a:ext>
                  </a:extLst>
                </a:hlinkClick>
              </a:rPr>
              <a:t>Azure Documentation</a:t>
            </a:r>
            <a:r>
              <a:rPr lang="en-US" sz="1961" dirty="0">
                <a:solidFill>
                  <a:srgbClr val="242424"/>
                </a:solidFill>
                <a:latin typeface="Segoe UI" panose="020B0502040204020203" pitchFamily="34" charset="0"/>
              </a:rPr>
              <a:t>. </a:t>
            </a:r>
          </a:p>
          <a:p>
            <a:pPr marL="336145" indent="-336145">
              <a:spcAft>
                <a:spcPts val="1176"/>
              </a:spcAft>
              <a:buFont typeface="Arial" panose="020B0604020202020204" pitchFamily="34" charset="0"/>
              <a:buChar char="•"/>
            </a:pPr>
            <a:r>
              <a:rPr lang="en-US" sz="1961" dirty="0">
                <a:solidFill>
                  <a:srgbClr val="242424"/>
                </a:solidFill>
                <a:latin typeface="Segoe UI" panose="020B0502040204020203" pitchFamily="34" charset="0"/>
              </a:rPr>
              <a:t>Consider the Cloud Adoption Framework and Well Architected Framework as you design your case study solutions (next slides)</a:t>
            </a:r>
          </a:p>
          <a:p>
            <a:pPr marL="336145" indent="-336145">
              <a:spcAft>
                <a:spcPts val="1176"/>
              </a:spcAft>
              <a:buFont typeface="Arial" panose="020B0604020202020204" pitchFamily="34" charset="0"/>
              <a:buChar char="•"/>
            </a:pPr>
            <a:r>
              <a:rPr lang="en-US" sz="1961" dirty="0">
                <a:solidFill>
                  <a:srgbClr val="242424"/>
                </a:solidFill>
                <a:highlight>
                  <a:srgbClr val="FFFF00"/>
                </a:highlight>
                <a:latin typeface="Segoe UI" panose="020B0502040204020203" pitchFamily="34" charset="0"/>
              </a:rPr>
              <a:t>Optional sandboxes are provided on Learn</a:t>
            </a:r>
          </a:p>
          <a:p>
            <a:pPr>
              <a:spcAft>
                <a:spcPts val="1176"/>
              </a:spcAft>
            </a:pPr>
            <a:endParaRPr lang="en-US" sz="1961" dirty="0">
              <a:solidFill>
                <a:schemeClr val="tx1"/>
              </a:solidFill>
            </a:endParaRPr>
          </a:p>
        </p:txBody>
      </p:sp>
      <p:pic>
        <p:nvPicPr>
          <p:cNvPr id="4" name="Picture 3" descr="Tailwind Traders logo. ">
            <a:extLst>
              <a:ext uri="{FF2B5EF4-FFF2-40B4-BE49-F238E27FC236}">
                <a16:creationId xmlns:a16="http://schemas.microsoft.com/office/drawing/2014/main" id="{D2B064EF-8F10-454D-9C3E-C941D300E6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118" y="2688548"/>
            <a:ext cx="3441937" cy="914089"/>
          </a:xfrm>
          <a:prstGeom prst="rect">
            <a:avLst/>
          </a:prstGeom>
        </p:spPr>
      </p:pic>
    </p:spTree>
    <p:extLst>
      <p:ext uri="{BB962C8B-B14F-4D97-AF65-F5344CB8AC3E}">
        <p14:creationId xmlns:p14="http://schemas.microsoft.com/office/powerpoint/2010/main" val="4811918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74067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 governance solution</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411920" y="1471565"/>
            <a:ext cx="5677357" cy="474953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buFont typeface="Arial" panose="020B0604020202020204" pitchFamily="34" charset="0"/>
              <a:buChar char="•"/>
            </a:pPr>
            <a:r>
              <a:rPr lang="en-US" dirty="0"/>
              <a:t>Design for governance</a:t>
            </a:r>
          </a:p>
          <a:p>
            <a:pPr marL="342900" lvl="1" indent="-342900">
              <a:buFont typeface="Arial" panose="020B0604020202020204" pitchFamily="34" charset="0"/>
              <a:buChar char="•"/>
            </a:pPr>
            <a:r>
              <a:rPr lang="en-US" dirty="0"/>
              <a:t>Design for management groups</a:t>
            </a:r>
          </a:p>
          <a:p>
            <a:pPr marL="342900" lvl="1" indent="-342900">
              <a:buFont typeface="Arial" panose="020B0604020202020204" pitchFamily="34" charset="0"/>
              <a:buChar char="•"/>
            </a:pPr>
            <a:r>
              <a:rPr lang="en-US" dirty="0"/>
              <a:t>Design for Azure subscriptions</a:t>
            </a:r>
          </a:p>
          <a:p>
            <a:pPr marL="342900" lvl="1" indent="-342900">
              <a:buFont typeface="Arial" panose="020B0604020202020204" pitchFamily="34" charset="0"/>
              <a:buChar char="•"/>
            </a:pPr>
            <a:r>
              <a:rPr lang="en-US" dirty="0"/>
              <a:t>Design for resource groups</a:t>
            </a:r>
          </a:p>
          <a:p>
            <a:pPr marL="342900" lvl="1" indent="-342900">
              <a:buFont typeface="Arial" panose="020B0604020202020204" pitchFamily="34" charset="0"/>
              <a:buChar char="•"/>
            </a:pPr>
            <a:r>
              <a:rPr lang="en-US" dirty="0"/>
              <a:t>Design for resource tagging</a:t>
            </a:r>
          </a:p>
          <a:p>
            <a:pPr marL="342900" lvl="1" indent="-342900">
              <a:buFont typeface="Arial" panose="020B0604020202020204" pitchFamily="34" charset="0"/>
              <a:buChar char="•"/>
            </a:pPr>
            <a:r>
              <a:rPr lang="en-US" dirty="0"/>
              <a:t>Design for Azure Policy and RBAC</a:t>
            </a:r>
          </a:p>
          <a:p>
            <a:pPr marL="342900" lvl="1" indent="-342900">
              <a:buFont typeface="Arial" panose="020B0604020202020204" pitchFamily="34" charset="0"/>
              <a:buChar char="•"/>
            </a:pPr>
            <a:r>
              <a:rPr lang="en-US" dirty="0"/>
              <a:t>Case study</a:t>
            </a:r>
          </a:p>
          <a:p>
            <a:pPr marL="342900" lvl="1" indent="-342900">
              <a:buFont typeface="Arial" panose="020B0604020202020204" pitchFamily="34" charset="0"/>
              <a:buChar char="•"/>
            </a:pPr>
            <a:r>
              <a:rPr lang="en-US" dirty="0"/>
              <a:t>Learning recap</a:t>
            </a:r>
          </a:p>
        </p:txBody>
      </p:sp>
      <p:sp>
        <p:nvSpPr>
          <p:cNvPr id="2" name="TextBox 1">
            <a:extLst>
              <a:ext uri="{FF2B5EF4-FFF2-40B4-BE49-F238E27FC236}">
                <a16:creationId xmlns:a16="http://schemas.microsoft.com/office/drawing/2014/main" id="{48BAEE17-5271-4FBD-8F39-00EA8FF1EA88}"/>
              </a:ext>
            </a:extLst>
          </p:cNvPr>
          <p:cNvSpPr txBox="1"/>
          <p:nvPr/>
        </p:nvSpPr>
        <p:spPr>
          <a:xfrm>
            <a:off x="5821305" y="1552845"/>
            <a:ext cx="5049895" cy="4004075"/>
          </a:xfrm>
          <a:prstGeom prst="roundRect">
            <a:avLst/>
          </a:prstGeom>
          <a:solidFill>
            <a:schemeClr val="bg1"/>
          </a:solidFill>
          <a:ln>
            <a:solidFill>
              <a:schemeClr val="tx1"/>
            </a:solidFill>
          </a:ln>
        </p:spPr>
        <p:txBody>
          <a:bodyPr wrap="square" lIns="182880" tIns="146304" rIns="182880" bIns="146304" rtlCol="0">
            <a:spAutoFit/>
          </a:bodyPr>
          <a:lstStyle/>
          <a:p>
            <a:pPr>
              <a:lnSpc>
                <a:spcPct val="90000"/>
              </a:lnSpc>
              <a:spcAft>
                <a:spcPts val="600"/>
              </a:spcAft>
            </a:pPr>
            <a:r>
              <a:rPr lang="en-US" sz="1800" dirty="0">
                <a:solidFill>
                  <a:schemeClr val="tx2">
                    <a:lumMod val="50000"/>
                  </a:schemeClr>
                </a:solidFill>
                <a:cs typeface="Times New Roman" panose="02020603050405020304" pitchFamily="18" charset="0"/>
              </a:rPr>
              <a:t>AZ-305: Design Identity, Governance, and Monitoring Solutions (25-30%)</a:t>
            </a:r>
          </a:p>
          <a:p>
            <a:pPr marL="0" marR="0">
              <a:lnSpc>
                <a:spcPct val="107000"/>
              </a:lnSpc>
              <a:spcBef>
                <a:spcPts val="0"/>
              </a:spcBef>
              <a:spcAft>
                <a:spcPts val="800"/>
              </a:spcAft>
            </a:pPr>
            <a:r>
              <a:rPr lang="en-US" sz="1800" dirty="0">
                <a:solidFill>
                  <a:schemeClr val="tx2">
                    <a:lumMod val="50000"/>
                  </a:schemeClr>
                </a:solidFill>
                <a:cs typeface="Times New Roman" panose="02020603050405020304" pitchFamily="18" charset="0"/>
              </a:rPr>
              <a:t>Design Governance</a:t>
            </a:r>
          </a:p>
          <a:p>
            <a:pPr marL="342900" marR="0" lvl="0" indent="-342900">
              <a:lnSpc>
                <a:spcPct val="107000"/>
              </a:lnSpc>
              <a:spcBef>
                <a:spcPts val="0"/>
              </a:spcBef>
              <a:spcAft>
                <a:spcPts val="0"/>
              </a:spcAft>
              <a:buFont typeface="Symbol" panose="05050102010706020507" pitchFamily="18" charset="2"/>
              <a:buChar char=""/>
            </a:pPr>
            <a:r>
              <a:rPr lang="en-US" sz="1800" dirty="0">
                <a:ea typeface="Calibri" panose="020F0502020204030204" pitchFamily="34" charset="0"/>
                <a:cs typeface="Times New Roman" panose="02020603050405020304" pitchFamily="18" charset="0"/>
              </a:rPr>
              <a:t>Recommend a structure for management groups, subscriptions, and resource groups, and a strategy for </a:t>
            </a:r>
            <a:r>
              <a:rPr lang="en-US" sz="1800">
                <a:ea typeface="Calibri" panose="020F0502020204030204" pitchFamily="34" charset="0"/>
                <a:cs typeface="Times New Roman" panose="02020603050405020304" pitchFamily="18" charset="0"/>
              </a:rPr>
              <a:t>resource tagging</a:t>
            </a:r>
            <a:endParaRPr lang="en-US" sz="18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a typeface="Calibri" panose="020F0502020204030204" pitchFamily="34" charset="0"/>
                <a:cs typeface="Times New Roman" panose="02020603050405020304" pitchFamily="18" charset="0"/>
              </a:rPr>
              <a:t>Recommend a solution for managing compliance</a:t>
            </a:r>
          </a:p>
          <a:p>
            <a:pPr marL="342900" marR="0" lvl="0" indent="-342900">
              <a:lnSpc>
                <a:spcPct val="107000"/>
              </a:lnSpc>
              <a:spcBef>
                <a:spcPts val="0"/>
              </a:spcBef>
              <a:spcAft>
                <a:spcPts val="0"/>
              </a:spcAft>
              <a:buFont typeface="Symbol" panose="05050102010706020507" pitchFamily="18" charset="2"/>
              <a:buChar char=""/>
            </a:pPr>
            <a:r>
              <a:rPr lang="en-US" sz="1800" dirty="0">
                <a:ea typeface="Calibri" panose="020F0502020204030204" pitchFamily="34" charset="0"/>
                <a:cs typeface="Times New Roman" panose="02020603050405020304" pitchFamily="18" charset="0"/>
              </a:rPr>
              <a:t>Recommend a solution for identity governance</a:t>
            </a:r>
          </a:p>
        </p:txBody>
      </p:sp>
    </p:spTree>
    <p:extLst>
      <p:ext uri="{BB962C8B-B14F-4D97-AF65-F5344CB8AC3E}">
        <p14:creationId xmlns:p14="http://schemas.microsoft.com/office/powerpoint/2010/main" val="714483668"/>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3416</Words>
  <Application>Microsoft Office PowerPoint</Application>
  <PresentationFormat>Widescreen</PresentationFormat>
  <Paragraphs>429</Paragraphs>
  <Slides>36</Slides>
  <Notes>35</Notes>
  <HiddenSlides>6</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6" baseType="lpstr">
      <vt:lpstr>Arial</vt:lpstr>
      <vt:lpstr>Calibri</vt:lpstr>
      <vt:lpstr>Consolas</vt:lpstr>
      <vt:lpstr>Segoe UI</vt:lpstr>
      <vt:lpstr>Segoe UI Semibold</vt:lpstr>
      <vt:lpstr>Symbol</vt:lpstr>
      <vt:lpstr>Times New Roman</vt:lpstr>
      <vt:lpstr>Wingdings</vt:lpstr>
      <vt:lpstr>Microsoft Power Platform Template</vt:lpstr>
      <vt:lpstr>Bitmap Image</vt:lpstr>
      <vt:lpstr>Designing Microsoft Azure Infrastructure Solutions</vt:lpstr>
      <vt:lpstr>PowerPoint Presentation</vt:lpstr>
      <vt:lpstr>About this course</vt:lpstr>
      <vt:lpstr>Course schedule</vt:lpstr>
      <vt:lpstr>Get ready for your Microsoft Certification exam</vt:lpstr>
      <vt:lpstr>Case studies</vt:lpstr>
      <vt:lpstr>AZ-305T00A Designing Microsoft Azure Infrastructure Solutions</vt:lpstr>
      <vt:lpstr>Design a governance solution</vt:lpstr>
      <vt:lpstr>Learning Objectives</vt:lpstr>
      <vt:lpstr>Design for governance</vt:lpstr>
      <vt:lpstr>Governance – whiteboard and discussion</vt:lpstr>
      <vt:lpstr>Govern resources in Azure</vt:lpstr>
      <vt:lpstr>Design for management groups</vt:lpstr>
      <vt:lpstr>Management groups – whiteboard and discussion (notes)</vt:lpstr>
      <vt:lpstr>Plan your management groups</vt:lpstr>
      <vt:lpstr>Design for Azure subscriptions</vt:lpstr>
      <vt:lpstr>Subscriptions –whiteboard and discussion (notes)</vt:lpstr>
      <vt:lpstr>Designing for multiple subscriptions</vt:lpstr>
      <vt:lpstr>When to use subscriptions - example</vt:lpstr>
      <vt:lpstr>Design for resource groups</vt:lpstr>
      <vt:lpstr>Plan your resource groups</vt:lpstr>
      <vt:lpstr>Design for resource tagging</vt:lpstr>
      <vt:lpstr>Plan your resource tagging</vt:lpstr>
      <vt:lpstr>Design for Azure Policy and RBAC</vt:lpstr>
      <vt:lpstr>When to use Azure Policy</vt:lpstr>
      <vt:lpstr>Considerations for Azure Policy </vt:lpstr>
      <vt:lpstr>Design for Azure role-based access control (RBAC)</vt:lpstr>
      <vt:lpstr>When to combine Azure Policy and Azure RBAC</vt:lpstr>
      <vt:lpstr>Design for Landing Zones</vt:lpstr>
      <vt:lpstr>Implement Landing Zones</vt:lpstr>
      <vt:lpstr>Case Studies and Review</vt:lpstr>
      <vt:lpstr>Case Study – Cost and accounting</vt:lpstr>
      <vt:lpstr>Instructor – Cost and accounting</vt:lpstr>
      <vt:lpstr>Case study – New development project</vt:lpstr>
      <vt:lpstr>Learning Recap – Governance solutions </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2025-01-13T13:40:14Z</dcterms:created>
  <dcterms:modified xsi:type="dcterms:W3CDTF">2025-07-07T03:39:28Z</dcterms:modified>
</cp:coreProperties>
</file>